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fa"/>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a"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a"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fa">
                <a:solidFill>
                  <a:schemeClr val="tx1">
                    <a:lumMod val="50000"/>
                    <a:lumOff val="50000"/>
                  </a:schemeClr>
                </a:solidFill>
              </a:rPr>
              <a:t>شماره 45 کلام خدا</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fa" sz="4400"/>
              <a:t>خبر خوب از فرشته</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fa" sz="4000">
                <a:solidFill>
                  <a:srgbClr val="FF0000"/>
                </a:solidFill>
              </a:rPr>
              <a:t>آزمون امروز</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fa" sz="3600">
                <a:solidFill>
                  <a:schemeClr val="tx1">
                    <a:lumMod val="65000"/>
                    <a:lumOff val="35000"/>
                  </a:schemeClr>
                </a:solidFill>
              </a:rPr>
              <a:t>چه کسی این خبر را به مریم داد؟</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fa" sz="2800">
                <a:solidFill>
                  <a:schemeClr val="tx1">
                    <a:lumMod val="65000"/>
                    <a:lumOff val="35000"/>
                  </a:schemeClr>
                </a:solidFill>
              </a:rPr>
              <a:t>① </a:t>
            </a:r>
            <a:r xmlns:a="http://schemas.openxmlformats.org/drawingml/2006/main">
              <a:rPr altLang="ko-KR" dirty="0" lang="fa" sz="2800">
                <a:solidFill>
                  <a:schemeClr val="tx1">
                    <a:lumMod val="65000"/>
                    <a:lumOff val="35000"/>
                  </a:schemeClr>
                </a:solidFill>
              </a:rPr>
              <a:t>شیطان</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fa" sz="2800">
                <a:solidFill>
                  <a:schemeClr val="tx1">
                    <a:lumMod val="65000"/>
                    <a:lumOff val="35000"/>
                  </a:schemeClr>
                </a:solidFill>
              </a:rPr>
              <a:t>② </a:t>
            </a:r>
            <a:r xmlns:a="http://schemas.openxmlformats.org/drawingml/2006/main">
              <a:rPr altLang="ko-KR" dirty="0" lang="fa" sz="2800">
                <a:solidFill>
                  <a:schemeClr val="tx1">
                    <a:lumMod val="65000"/>
                    <a:lumOff val="35000"/>
                  </a:schemeClr>
                </a:solidFill>
              </a:rPr>
              <a:t>دوست مریم</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fa" sz="2800">
                <a:solidFill>
                  <a:schemeClr val="tx1">
                    <a:lumMod val="65000"/>
                    <a:lumOff val="35000"/>
                  </a:schemeClr>
                </a:solidFill>
              </a:rPr>
              <a:t>③ </a:t>
            </a:r>
            <a:r xmlns:a="http://schemas.openxmlformats.org/drawingml/2006/main">
              <a:rPr altLang="ko-KR" dirty="0" lang="fa" sz="2800">
                <a:solidFill>
                  <a:schemeClr val="tx1">
                    <a:lumMod val="65000"/>
                    <a:lumOff val="35000"/>
                  </a:schemeClr>
                </a:solidFill>
              </a:rPr>
              <a:t>فرشته</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fa" sz="2800">
                <a:solidFill>
                  <a:schemeClr val="tx1">
                    <a:lumMod val="65000"/>
                    <a:lumOff val="35000"/>
                  </a:schemeClr>
                </a:solidFill>
              </a:rPr>
              <a:t>④ </a:t>
            </a:r>
            <a:r xmlns:a="http://schemas.openxmlformats.org/drawingml/2006/main">
              <a:rPr altLang="ko-KR" dirty="0" lang="fa" sz="2800">
                <a:solidFill>
                  <a:schemeClr val="tx1">
                    <a:lumMod val="65000"/>
                    <a:lumOff val="35000"/>
                  </a:schemeClr>
                </a:solidFill>
              </a:rPr>
              <a:t>عیسی</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fa" sz="2800">
                <a:solidFill>
                  <a:srgbClr val="FF0000"/>
                </a:solidFill>
              </a:rPr>
              <a:t>③ </a:t>
            </a:r>
            <a:r xmlns:a="http://schemas.openxmlformats.org/drawingml/2006/main">
              <a:rPr altLang="ko-KR" dirty="0" lang="fa" sz="2800">
                <a:solidFill>
                  <a:srgbClr val="FF0000"/>
                </a:solidFill>
              </a:rPr>
              <a:t>فرشته</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a" altLang="ko-KR" b="1">
                <a:solidFill>
                  <a:schemeClr val="tx1">
                    <a:lumMod val="50000"/>
                    <a:lumOff val="50000"/>
                  </a:schemeClr>
                </a:solidFill>
              </a:rPr>
              <a:t>نه 54 کلام 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fa" altLang="ko-KR" sz="4400"/>
              <a:t>زن سامری در چاه</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کلمه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هر کس از آبی که به او می دهم بنوشد هرگز تشنه نخواهد شد. همانا آبی که به او می دهم در او چشمه آبی خواهد شد که برای حیات جاودانی سرچشمه می گیرد.»</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a" sz="2800">
                <a:solidFill>
                  <a:schemeClr val="tx1">
                    <a:lumMod val="65000"/>
                    <a:lumOff val="35000"/>
                  </a:schemeClr>
                </a:solidFill>
              </a:rPr>
              <a:t>جان</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هنگامی که عیسی از سرزمین سامره عبور می کرد، در کنار چاه با زنی برخورد کرد و گفت. "لطفا کمی آب به من بدهید."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fa" altLang="ko-KR" sz="2600">
                <a:solidFill>
                  <a:schemeClr val="tx1">
                    <a:lumMod val="65000"/>
                    <a:lumOff val="35000"/>
                  </a:schemeClr>
                </a:solidFill>
              </a:rPr>
              <a:t>زن شگفت انگیز بود. زیرا یهودیان با سامریان صحبت نمی کنند. "اگر می دانستی من کی هستم، از من آب می خواستی." عیسی گفت</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fa" altLang="ko-KR" sz="2600">
                <a:solidFill>
                  <a:schemeClr val="tx1">
                    <a:lumMod val="65000"/>
                    <a:lumOff val="35000"/>
                  </a:schemeClr>
                </a:solidFill>
              </a:rPr>
              <a:t>زیرا آبی که من می دهم آب حیات است که دیگر تشنه نمی شود. زن در مورد عیسی کنجکاو شد. "تو کی هستی، می توانی آن آب را به من بدهی؟"</a:t>
            </a:r>
            <a:r xmlns:a="http://schemas.openxmlformats.org/drawingml/2006/main">
              <a:rPr lang="fa"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عیسی پاسخ داد: «من مسیح و پسر خدا هستم. او از این مبهوت شد.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fa" altLang="ko-KR" sz="2600">
                <a:solidFill>
                  <a:schemeClr val="tx1">
                    <a:lumMod val="65000"/>
                    <a:lumOff val="35000"/>
                  </a:schemeClr>
                </a:solidFill>
              </a:rPr>
              <a:t>او کوزه آب خود را رها کرد و به شهر بازگشت و درباره عیسی به مردم گفت. بسیاری از مردم به ملاقات عیسی آمدند و به او به عنوان نجات دهنده خود ایمان آوردند.</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درس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fa" sz="3200">
                <a:solidFill>
                  <a:schemeClr val="tx1">
                    <a:lumMod val="65000"/>
                    <a:lumOff val="35000"/>
                  </a:schemeClr>
                </a:solidFill>
              </a:rPr>
              <a:t>زن سامری به محض ملاقات با عیسی، کوزه آب را رها کرد و به روستا بازگشت تا مژده نجات را به روستاییان برساند.</a:t>
            </a:r>
            <a:r xmlns:a="http://schemas.openxmlformats.org/drawingml/2006/main">
              <a:rPr altLang="en-US" lang="fa" sz="3200">
                <a:solidFill>
                  <a:schemeClr val="tx1">
                    <a:lumMod val="65000"/>
                    <a:lumOff val="35000"/>
                  </a:schemeClr>
                </a:solidFill>
              </a:rPr>
              <a:t> </a:t>
            </a:r>
            <a:r xmlns:a="http://schemas.openxmlformats.org/drawingml/2006/main">
              <a:rPr altLang="ko-KR" lang="fa" sz="3200">
                <a:solidFill>
                  <a:schemeClr val="tx1">
                    <a:lumMod val="65000"/>
                    <a:lumOff val="35000"/>
                  </a:schemeClr>
                </a:solidFill>
              </a:rPr>
              <a:t>سرانجام، بسیاری از مردم با شنیدن و ایمان به انجیلی که او موعظه می کرد نجات یافتند.</a:t>
            </a:r>
            <a:r xmlns:a="http://schemas.openxmlformats.org/drawingml/2006/main">
              <a:rPr altLang="en-US" lang="fa"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fa" sz="3200">
                <a:solidFill>
                  <a:schemeClr val="tx1">
                    <a:lumMod val="65000"/>
                    <a:lumOff val="35000"/>
                  </a:schemeClr>
                </a:solidFill>
              </a:rPr>
              <a:t>آیا شما عیسی را ملاقات کرده اید؟ آیا به دیگران درباره عیسی می گویید؟ در مورد معرفی عیسی به دیگران مانند یک زن سامری چطور؟</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fa" sz="3200">
                <a:solidFill>
                  <a:srgbClr val="ff0000"/>
                </a:solidFill>
              </a:rPr>
              <a:t>عیسی کیست؟</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rgbClr val="0070c0"/>
                </a:solidFill>
              </a:rPr>
              <a:t>عیسی</a:t>
            </a:r>
            <a:r xmlns:a="http://schemas.openxmlformats.org/drawingml/2006/main">
              <a:rPr altLang="en-US" lang="fa" sz="3600">
                <a:solidFill>
                  <a:srgbClr val="0070c0"/>
                </a:solidFill>
              </a:rPr>
              <a:t> </a:t>
            </a:r>
            <a:r xmlns:a="http://schemas.openxmlformats.org/drawingml/2006/main">
              <a:rPr altLang="ko-KR" lang="fa" sz="3600">
                <a:solidFill>
                  <a:srgbClr val="0070c0"/>
                </a:solidFill>
              </a:rPr>
              <a:t>است..</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عیسی کسی است که به ما آب حیات می دهد تا هرگز تشنه روحمان نباشیم.</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آزمون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fa" sz="3200">
                <a:solidFill>
                  <a:schemeClr val="tx1">
                    <a:lumMod val="65000"/>
                    <a:lumOff val="35000"/>
                  </a:schemeClr>
                </a:solidFill>
              </a:rPr>
              <a:t>عیسی در کجا با یک زن سامری ملاقات کرد؟</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① </a:t>
            </a:r>
            <a:r xmlns:a="http://schemas.openxmlformats.org/drawingml/2006/main">
              <a:rPr altLang="ko-KR" lang="fa" sz="2800">
                <a:solidFill>
                  <a:schemeClr val="tx1">
                    <a:lumMod val="65000"/>
                    <a:lumOff val="35000"/>
                  </a:schemeClr>
                </a:solidFill>
              </a:rPr>
              <a:t>در کاخ</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② </a:t>
            </a:r>
            <a:r xmlns:a="http://schemas.openxmlformats.org/drawingml/2006/main">
              <a:rPr altLang="ko-KR" lang="fa" sz="2800">
                <a:solidFill>
                  <a:schemeClr val="tx1">
                    <a:lumMod val="65000"/>
                    <a:lumOff val="35000"/>
                  </a:schemeClr>
                </a:solidFill>
              </a:rPr>
              <a:t>در شهر</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خیابان</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③ </a:t>
            </a:r>
            <a:r xmlns:a="http://schemas.openxmlformats.org/drawingml/2006/main">
              <a:rPr altLang="ko-KR" lang="fa" sz="2800">
                <a:solidFill>
                  <a:schemeClr val="tx1">
                    <a:lumMod val="65000"/>
                    <a:lumOff val="35000"/>
                  </a:schemeClr>
                </a:solidFill>
              </a:rPr>
              <a:t>در بازار</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④ </a:t>
            </a:r>
            <a:r xmlns:a="http://schemas.openxmlformats.org/drawingml/2006/main">
              <a:rPr altLang="ko-KR" lang="fa" sz="2800">
                <a:solidFill>
                  <a:schemeClr val="tx1">
                    <a:lumMod val="65000"/>
                    <a:lumOff val="35000"/>
                  </a:schemeClr>
                </a:solidFill>
              </a:rPr>
              <a:t>در چاه</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rgbClr val="ff0000"/>
                </a:solidFill>
              </a:rPr>
              <a:t>④ </a:t>
            </a:r>
            <a:r xmlns:a="http://schemas.openxmlformats.org/drawingml/2006/main">
              <a:rPr altLang="ko-KR" lang="fa" sz="2800">
                <a:solidFill>
                  <a:srgbClr val="ff0000"/>
                </a:solidFill>
              </a:rPr>
              <a:t>در چاه</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fa" sz="4000">
                <a:solidFill>
                  <a:srgbClr val="FF0000"/>
                </a:solidFill>
              </a:rPr>
              <a:t>کلمه امروز</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fa" sz="3600">
                <a:solidFill>
                  <a:schemeClr val="tx1">
                    <a:lumMod val="65000"/>
                    <a:lumOff val="35000"/>
                  </a:schemeClr>
                </a:solidFill>
              </a:rPr>
              <a:t>شما باردار خواهید شد و پسری به دنیا خواهید آورد و نام او را عیسی خواهید گذاشت.</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fa" sz="2800">
                <a:solidFill>
                  <a:schemeClr val="tx1">
                    <a:lumMod val="65000"/>
                    <a:lumOff val="35000"/>
                  </a:schemeClr>
                </a:solidFill>
              </a:rPr>
              <a:t>لوک</a:t>
            </a:r>
            <a:r xmlns:a="http://schemas.openxmlformats.org/drawingml/2006/main">
              <a:rPr altLang="en-US" dirty="0" lang="fa" sz="2800">
                <a:solidFill>
                  <a:schemeClr val="tx1">
                    <a:lumMod val="65000"/>
                    <a:lumOff val="35000"/>
                  </a:schemeClr>
                </a:solidFill>
              </a:rPr>
              <a:t> </a:t>
            </a:r>
            <a:r xmlns:a="http://schemas.openxmlformats.org/drawingml/2006/main">
              <a:rPr altLang="ko-KR" dirty="0" lang="fa"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کلمه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هر کس از آبی که به او می دهم بنوشد هرگز تشنه نخواهد شد. همانا آبی که به او می دهم در او چشمه آبی خواهد شد که برای حیات جاودانی سرچشمه می گیرد.»</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a" sz="2800">
                <a:solidFill>
                  <a:schemeClr val="tx1">
                    <a:lumMod val="65000"/>
                    <a:lumOff val="35000"/>
                  </a:schemeClr>
                </a:solidFill>
              </a:rPr>
              <a:t>جان</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a" altLang="ko-KR" b="1">
                <a:solidFill>
                  <a:schemeClr val="tx1">
                    <a:lumMod val="50000"/>
                    <a:lumOff val="50000"/>
                  </a:schemeClr>
                </a:solidFill>
              </a:rPr>
              <a:t>شماره 55 کلام 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fa" altLang="ko-KR" sz="4400"/>
              <a:t>تور خود را در آب های عمیق بیندازید</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کلمه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سپس عیسی به شمعون گفت: «نترس، از این به بعد مردم را دستگیر خواهی کرد.»</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a" sz="2800">
                <a:solidFill>
                  <a:schemeClr val="tx1">
                    <a:lumMod val="65000"/>
                    <a:lumOff val="35000"/>
                  </a:schemeClr>
                </a:solidFill>
              </a:rPr>
              <a:t>لوک</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عیسی که بر قایق پطرس رفت و کلام را ابلاغ کرد، به پطرس گفت. حالا برو به آب های عمیق و توری برای گرفتن ماهی بینداز.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"استاد، ما تمام شب را سخت کار کرده ایم و چیزی نگرفته ایم. اما چون تو چنین می گویی، تورها را فرو می ریزم.»</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fa" sz="3200">
                <a:solidFill>
                  <a:schemeClr val="tx1">
                    <a:lumMod val="65000"/>
                    <a:lumOff val="35000"/>
                  </a:schemeClr>
                </a:solidFill>
              </a:rPr>
              <a:t>وقتی این کار را کردند، آنقدر ماهی صید کردند که تورهایشان شروع به شکستن کرد. پیتر از این موضوع شگفت زده شد.</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fa" sz="3000">
                <a:solidFill>
                  <a:schemeClr val="tx1">
                    <a:lumMod val="65000"/>
                    <a:lumOff val="35000"/>
                  </a:schemeClr>
                </a:solidFill>
              </a:rPr>
              <a:t>در آن لحظه پطرس با دانستن اینکه عیسی پسر خداست، توبه کرد. "من یک گناهکار هستم."</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fa" sz="3000">
                <a:solidFill>
                  <a:schemeClr val="tx1">
                    <a:lumMod val="65000"/>
                    <a:lumOff val="35000"/>
                  </a:schemeClr>
                </a:solidFill>
              </a:rPr>
              <a:t>عیسی گفت. نترس، از این به بعد ماهیگیری خواهی بود که مردم را می برد. پطرس همه چیز را رها کرد و شاگرد عیسی شد.</a:t>
            </a:r>
            <a:r xmlns:a="http://schemas.openxmlformats.org/drawingml/2006/main">
              <a:rPr altLang="en-US" lang="fa"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امروز</a:t>
            </a:r>
            <a:r xmlns:a="http://schemas.openxmlformats.org/drawingml/2006/main">
              <a:rPr altLang="en-US" lang="fa" sz="4000">
                <a:solidFill>
                  <a:srgbClr val="ff0000"/>
                </a:solidFill>
              </a:rPr>
              <a:t> </a:t>
            </a:r>
            <a:r xmlns:a="http://schemas.openxmlformats.org/drawingml/2006/main">
              <a:rPr altLang="ko-KR" lang="fa" sz="4000">
                <a:solidFill>
                  <a:srgbClr val="ff0000"/>
                </a:solidFill>
              </a:rPr>
              <a:t>درس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fa" sz="3200">
                <a:solidFill>
                  <a:schemeClr val="tx1">
                    <a:lumMod val="65000"/>
                    <a:lumOff val="35000"/>
                  </a:schemeClr>
                </a:solidFill>
              </a:rPr>
              <a:t>پطرس که با عیسی ملاقات کرد،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همان جا توبه کرد و اطاعت کرد.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آیا توبه و اطاعت وجود دارد؟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به عیسی در زندگی شما؟</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پطرس همه چیز را رها کرد و به دنبال عیسی رفت. مانند پطرس، شما باید شاگردی باشید که توبه و اطاعت واقعی را می شناسد.</a:t>
            </a:r>
            <a:r xmlns:a="http://schemas.openxmlformats.org/drawingml/2006/main">
              <a:rPr altLang="en-US" lang="fa"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fa" sz="3200">
                <a:solidFill>
                  <a:srgbClr val="ff0000"/>
                </a:solidFill>
              </a:rPr>
              <a:t>عیسی کیست؟</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rgbClr val="0070c0"/>
                </a:solidFill>
              </a:rPr>
              <a:t>عیسی هست..</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عیسی کسی است که معجزاتی انجام می دهد که فراتر از تجربیات و توانایی های مردم است.</a:t>
            </a:r>
            <a:r xmlns:a="http://schemas.openxmlformats.org/drawingml/2006/main">
              <a:rPr altLang="en-US" lang="fa"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fa" altLang="ko-KR" b="1">
                <a:solidFill>
                  <a:schemeClr val="tx1">
                    <a:lumMod val="50000"/>
                    <a:lumOff val="50000"/>
                  </a:schemeClr>
                </a:solidFill>
              </a:rPr>
              <a:t>شماره 46 کلام 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fa" altLang="ko-KR" sz="4400"/>
              <a:t>عیسی عزیزم</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آزمون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fa" sz="3200">
                <a:solidFill>
                  <a:schemeClr val="tx1">
                    <a:lumMod val="65000"/>
                    <a:lumOff val="35000"/>
                  </a:schemeClr>
                </a:solidFill>
              </a:rPr>
              <a:t>کار پیتر چه بود؟</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① </a:t>
            </a:r>
            <a:r xmlns:a="http://schemas.openxmlformats.org/drawingml/2006/main">
              <a:rPr altLang="ko-KR" lang="fa" sz="2800">
                <a:solidFill>
                  <a:schemeClr val="tx1">
                    <a:lumMod val="65000"/>
                    <a:lumOff val="35000"/>
                  </a:schemeClr>
                </a:solidFill>
              </a:rPr>
              <a:t>نجار</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② </a:t>
            </a:r>
            <a:r xmlns:a="http://schemas.openxmlformats.org/drawingml/2006/main">
              <a:rPr altLang="ko-KR" lang="fa" sz="2800">
                <a:solidFill>
                  <a:schemeClr val="tx1">
                    <a:lumMod val="65000"/>
                    <a:lumOff val="35000"/>
                  </a:schemeClr>
                </a:solidFill>
              </a:rPr>
              <a:t>چوپان</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③ </a:t>
            </a:r>
            <a:r xmlns:a="http://schemas.openxmlformats.org/drawingml/2006/main">
              <a:rPr altLang="ko-KR" lang="fa" sz="2800">
                <a:solidFill>
                  <a:schemeClr val="tx1">
                    <a:lumMod val="65000"/>
                    <a:lumOff val="35000"/>
                  </a:schemeClr>
                </a:solidFill>
              </a:rPr>
              <a:t>ماهیگیر</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④ </a:t>
            </a:r>
            <a:r xmlns:a="http://schemas.openxmlformats.org/drawingml/2006/main">
              <a:rPr altLang="ko-KR" lang="fa" sz="2800">
                <a:solidFill>
                  <a:schemeClr val="tx1">
                    <a:lumMod val="65000"/>
                    <a:lumOff val="35000"/>
                  </a:schemeClr>
                </a:solidFill>
              </a:rPr>
              <a:t>کشاورز</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rgbClr val="ff0000"/>
                </a:solidFill>
              </a:rPr>
              <a:t>③ </a:t>
            </a:r>
            <a:r xmlns:a="http://schemas.openxmlformats.org/drawingml/2006/main">
              <a:rPr altLang="ko-KR" lang="fa" sz="2800">
                <a:solidFill>
                  <a:srgbClr val="ff0000"/>
                </a:solidFill>
              </a:rPr>
              <a:t>ماهیگیر</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کلمه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سپس عیسی به شمعون گفت: «نترس، از این به بعد مردم را دستگیر خواهی کرد.»</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a" sz="2800">
                <a:solidFill>
                  <a:schemeClr val="tx1">
                    <a:lumMod val="65000"/>
                    <a:lumOff val="35000"/>
                  </a:schemeClr>
                </a:solidFill>
              </a:rPr>
              <a:t>لوک</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fa" altLang="ko-KR" b="1">
                <a:solidFill>
                  <a:schemeClr val="tx1">
                    <a:lumMod val="50000"/>
                    <a:lumOff val="50000"/>
                  </a:schemeClr>
                </a:solidFill>
              </a:rPr>
              <a:t>شماره 56 کلام 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fa" altLang="ko-KR" sz="4400"/>
              <a:t>عیسی که شاگردان را فرا خواند</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کلمه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فیلیپ ناتانائیل را پیدا کرد و به او گفت: «کسی را که موسی در شریعت درباره او نوشته است و انبیا نیز درباره او نوشته اند، عیسی ناصری، پسر یوسف، یافتیم.»</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a" sz="2800">
                <a:solidFill>
                  <a:schemeClr val="tx1">
                    <a:lumMod val="65000"/>
                    <a:lumOff val="35000"/>
                  </a:schemeClr>
                </a:solidFill>
              </a:rPr>
              <a:t>جان</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1:</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عیسی پطرس، اندریاس و همسایه آنها فیلیپ را به شاگردی فراخواند. "بیا دنبالم!"</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فیلیپ عیسی را به دوست خود ناتانائیل معرفی کرد. «مسیحی که انبیا در عهد عتیق نوشته اند ظاهر شد».</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"ناصره! آیا مسیح می تواند از آنجا بیاید؟" ناتانائل پرسید. فیلیپ گفت: بیا و ببین.</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عیسی به ناتانائیل گفت. "تو یک اسرائیلی واقعی هستی، من تو را در حالی که هنوز زیر درخت انجیر بودی دیدم قبل از اینکه فیلیپ تو را بخواند."</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fa" altLang="ko-KR" sz="3000">
                <a:solidFill>
                  <a:schemeClr val="tx1">
                    <a:lumMod val="65000"/>
                    <a:lumOff val="35000"/>
                  </a:schemeClr>
                </a:solidFill>
              </a:rPr>
              <a:t>ناتانائیل از این امر شگفت زده شد و عیسی را تجلیل کرد و گفت: «ای ربی، تو پسر خدا و پادشاه اسرائیل هستی.»</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درس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fa" sz="3200">
                <a:solidFill>
                  <a:schemeClr val="tx1">
                    <a:lumMod val="65000"/>
                    <a:lumOff val="35000"/>
                  </a:schemeClr>
                </a:solidFill>
              </a:rPr>
              <a:t>به محض اینکه ناتانائل متوجه شد</a:t>
            </a:r>
            <a:r xmlns:a="http://schemas.openxmlformats.org/drawingml/2006/main">
              <a:rPr altLang="en-US" lang="fa" sz="3200">
                <a:solidFill>
                  <a:schemeClr val="tx1">
                    <a:lumMod val="65000"/>
                    <a:lumOff val="35000"/>
                  </a:schemeClr>
                </a:solidFill>
              </a:rPr>
              <a:t> </a:t>
            </a:r>
            <a:r xmlns:a="http://schemas.openxmlformats.org/drawingml/2006/main">
              <a:rPr altLang="ko-KR" lang="fa" sz="3200">
                <a:solidFill>
                  <a:schemeClr val="tx1">
                    <a:lumMod val="65000"/>
                    <a:lumOff val="35000"/>
                  </a:schemeClr>
                </a:solidFill>
              </a:rPr>
              <a:t>عیسی مسیح است، او عیسی را جلال بخشید.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او شاگرد عیسی شد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ما باید عیسی را که نجات دهنده ماست تجلیل کنیم و زندگی شاگردی عیسی را داشته باشیم و از او اطاعت کنیم.</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t>کلمه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امروز در شهر داوود منجی برای شما متولد شد. او مسیح خداوند است.</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a" sz="2800">
                <a:solidFill>
                  <a:schemeClr val="tx1">
                    <a:lumMod val="65000"/>
                    <a:lumOff val="35000"/>
                  </a:schemeClr>
                </a:solidFill>
              </a:rPr>
              <a:t>پسندیدن</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fa" sz="3200">
                <a:solidFill>
                  <a:srgbClr val="ff0000"/>
                </a:solidFill>
              </a:rPr>
              <a:t>عیسی کیست؟</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rgbClr val="0070c0"/>
                </a:solidFill>
              </a:rPr>
              <a:t>عیسی است...</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عیسی کسی است که مردم را به عنوان شاگرد فرا می خواند تا شبیه او شوند.</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آزمون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fa" sz="3200">
                <a:solidFill>
                  <a:schemeClr val="tx1">
                    <a:lumMod val="65000"/>
                    <a:lumOff val="35000"/>
                  </a:schemeClr>
                </a:solidFill>
              </a:rPr>
              <a:t>چه کسی عیسی را به ناتانائیل معرفی کرد؟</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① </a:t>
            </a:r>
            <a:r xmlns:a="http://schemas.openxmlformats.org/drawingml/2006/main">
              <a:rPr altLang="ko-KR" lang="fa" sz="2800">
                <a:solidFill>
                  <a:schemeClr val="tx1">
                    <a:lumMod val="65000"/>
                    <a:lumOff val="35000"/>
                  </a:schemeClr>
                </a:solidFill>
              </a:rPr>
              <a:t>پیتر</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② </a:t>
            </a:r>
            <a:r xmlns:a="http://schemas.openxmlformats.org/drawingml/2006/main">
              <a:rPr altLang="ko-KR" lang="fa" sz="2800">
                <a:solidFill>
                  <a:schemeClr val="tx1">
                    <a:lumMod val="65000"/>
                    <a:lumOff val="35000"/>
                  </a:schemeClr>
                </a:solidFill>
              </a:rPr>
              <a:t>فیلیپ</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③ </a:t>
            </a:r>
            <a:r xmlns:a="http://schemas.openxmlformats.org/drawingml/2006/main">
              <a:rPr altLang="ko-KR" lang="fa" sz="2800">
                <a:solidFill>
                  <a:schemeClr val="tx1">
                    <a:lumMod val="65000"/>
                    <a:lumOff val="35000"/>
                  </a:schemeClr>
                </a:solidFill>
              </a:rPr>
              <a:t>اندرو</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④ </a:t>
            </a:r>
            <a:r xmlns:a="http://schemas.openxmlformats.org/drawingml/2006/main">
              <a:rPr altLang="ko-KR" lang="fa" sz="2800">
                <a:solidFill>
                  <a:schemeClr val="tx1">
                    <a:lumMod val="65000"/>
                    <a:lumOff val="35000"/>
                  </a:schemeClr>
                </a:solidFill>
              </a:rPr>
              <a:t>پل</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rgbClr val="ff0000"/>
                </a:solidFill>
              </a:rPr>
              <a:t>② </a:t>
            </a:r>
            <a:r xmlns:a="http://schemas.openxmlformats.org/drawingml/2006/main">
              <a:rPr altLang="ko-KR" lang="fa" sz="2800">
                <a:solidFill>
                  <a:srgbClr val="ff0000"/>
                </a:solidFill>
              </a:rPr>
              <a:t>فیلیپ</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کلمه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فیلیپ ناتانائیل را پیدا کرد و به او گفت: «کسی را که موسی در شریعت درباره او نوشته است و انبیا نیز درباره او نوشته اند، عیسی ناصری، پسر یوسف، یافتیم.»</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a" sz="2800">
                <a:solidFill>
                  <a:schemeClr val="tx1">
                    <a:lumMod val="65000"/>
                    <a:lumOff val="35000"/>
                  </a:schemeClr>
                </a:solidFill>
              </a:rPr>
              <a:t>جان</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1:</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a" altLang="ko-KR" b="1">
                <a:solidFill>
                  <a:schemeClr val="tx1">
                    <a:lumMod val="50000"/>
                    <a:lumOff val="50000"/>
                  </a:schemeClr>
                </a:solidFill>
              </a:rPr>
              <a:t>شماره 57 کلام 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fa" altLang="ko-KR" sz="4400"/>
              <a:t>شخصی که از پشت بام پایین آمد</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کلمه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او بلند شد، تشک خود را برداشت و در حالی که همه آنها را دید بیرون رفت. این تعجب همگان را برانگیخت و خدا را حمد کردند و گفتند ما چنین چیزی ندیده ایم!</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a" sz="2800">
                <a:solidFill>
                  <a:schemeClr val="tx1">
                    <a:lumMod val="65000"/>
                    <a:lumOff val="35000"/>
                  </a:schemeClr>
                </a:solidFill>
              </a:rPr>
              <a:t>علامت</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وقتی مردم از شفای عیسی شنیدند، مردم دوست فلج خود را آوردند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اما در جایی که عیسی بود افراد زیادی بودند. بنابراین آنها نتوانستند دوست فلج خود را از پشت بام به نزد عیسی ببرند.</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عاقبت کسانی که دوست فلج را آوردند از پشت بام شکستند و دوست فلج را نزد عیسی فرستادند.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عیسی ایمان آنها را دید و گفت. گناهانت آمرزیده شد برخیز و برو خانه.</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fa" altLang="ko-KR" sz="3000">
                <a:solidFill>
                  <a:schemeClr val="tx1">
                    <a:lumMod val="65000"/>
                    <a:lumOff val="35000"/>
                  </a:schemeClr>
                </a:solidFill>
              </a:rPr>
              <a:t>در کمال تعجب، فلج در همان لحظه شفا یافت. سپس برخاست و راه افتاد و خدا را تسبیح گفت.</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fa" altLang="ko-KR" sz="2400">
                <a:solidFill>
                  <a:schemeClr val="tx1">
                    <a:lumMod val="65000"/>
                    <a:lumOff val="35000"/>
                  </a:schemeClr>
                </a:solidFill>
              </a:rPr>
              <a:t>وقتی زمان بچه دار شدن مریم فرا رسید، مجبور شد به بیت لحم برود. اما چون جا نبود بچه در آخور داشت..</a:t>
            </a:r>
            <a:r xmlns:a="http://schemas.openxmlformats.org/drawingml/2006/main">
              <a:rPr lang="fa"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درس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fa" sz="3200">
                <a:solidFill>
                  <a:schemeClr val="tx1">
                    <a:lumMod val="65000"/>
                    <a:lumOff val="35000"/>
                  </a:schemeClr>
                </a:solidFill>
              </a:rPr>
              <a:t>دوستان فلج مشکلات و ناتوانی هایی داشتند، اما نمی توانستند از رفتن نزد عیسی دست بکشند. زیرا آنها به عیسی ایمان داشتند.</a:t>
            </a:r>
            <a:r xmlns:a="http://schemas.openxmlformats.org/drawingml/2006/main">
              <a:rPr altLang="en-US" lang="fa" sz="3200">
                <a:solidFill>
                  <a:schemeClr val="tx1">
                    <a:lumMod val="65000"/>
                    <a:lumOff val="35000"/>
                  </a:schemeClr>
                </a:solidFill>
              </a:rPr>
              <a:t> </a:t>
            </a:r>
            <a:r xmlns:a="http://schemas.openxmlformats.org/drawingml/2006/main">
              <a:rPr altLang="ko-KR" lang="fa" sz="3200">
                <a:solidFill>
                  <a:schemeClr val="tx1">
                    <a:lumMod val="65000"/>
                    <a:lumOff val="35000"/>
                  </a:schemeClr>
                </a:solidFill>
              </a:rPr>
              <a:t>آیا ما به عیسی ایمان داریم؟</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وقتی با ایمان به عیسی می‌رسیم، با وجود مشکلات و موانعی که ما را سد می‌کند، نباید تسلیم شویم.</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با انجام این کار، ما قادر خواهیم بود مانند یک مرد فلج، خدا را جلال دهیم.</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fa" sz="3200">
                <a:solidFill>
                  <a:srgbClr val="ff0000"/>
                </a:solidFill>
              </a:rPr>
              <a:t>عیسی کیست؟</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rgbClr val="0070c0"/>
                </a:solidFill>
              </a:rPr>
              <a:t>عیسی..</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عیسی کسانی را که نزد او می آیند طرد نمی کند. و آنچه را که لازم است به کسانی که نزد او می آیند می دهد.</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آزمون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fa" sz="3200">
                <a:solidFill>
                  <a:schemeClr val="tx1">
                    <a:lumMod val="65000"/>
                    <a:lumOff val="35000"/>
                  </a:schemeClr>
                </a:solidFill>
              </a:rPr>
              <a:t>فلج از چه طریق به عیسی آمد؟</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① </a:t>
            </a:r>
            <a:r xmlns:a="http://schemas.openxmlformats.org/drawingml/2006/main">
              <a:rPr altLang="ko-KR" lang="fa" sz="2800">
                <a:solidFill>
                  <a:schemeClr val="tx1">
                    <a:lumMod val="65000"/>
                    <a:lumOff val="35000"/>
                  </a:schemeClr>
                </a:solidFill>
              </a:rPr>
              <a:t>پنجره</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② </a:t>
            </a:r>
            <a:r xmlns:a="http://schemas.openxmlformats.org/drawingml/2006/main">
              <a:rPr altLang="ko-KR" lang="fa" sz="2800">
                <a:solidFill>
                  <a:schemeClr val="tx1">
                    <a:lumMod val="65000"/>
                    <a:lumOff val="35000"/>
                  </a:schemeClr>
                </a:solidFill>
              </a:rPr>
              <a:t>دروازه</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③ </a:t>
            </a:r>
            <a:r xmlns:a="http://schemas.openxmlformats.org/drawingml/2006/main">
              <a:rPr altLang="ko-KR" lang="fa" sz="2800">
                <a:solidFill>
                  <a:schemeClr val="tx1">
                    <a:lumMod val="65000"/>
                    <a:lumOff val="35000"/>
                  </a:schemeClr>
                </a:solidFill>
              </a:rPr>
              <a:t>دیوار</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④ </a:t>
            </a:r>
            <a:r xmlns:a="http://schemas.openxmlformats.org/drawingml/2006/main">
              <a:rPr altLang="ko-KR" lang="fa" sz="2800">
                <a:solidFill>
                  <a:schemeClr val="tx1">
                    <a:lumMod val="65000"/>
                    <a:lumOff val="35000"/>
                  </a:schemeClr>
                </a:solidFill>
              </a:rPr>
              <a:t>سقف</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rgbClr val="ff0000"/>
                </a:solidFill>
              </a:rPr>
              <a:t>④ </a:t>
            </a:r>
            <a:r xmlns:a="http://schemas.openxmlformats.org/drawingml/2006/main">
              <a:rPr altLang="ko-KR" lang="fa" sz="2800">
                <a:solidFill>
                  <a:srgbClr val="ff0000"/>
                </a:solidFill>
              </a:rPr>
              <a:t>سقف</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کلمه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او بلند شد، تشک خود را برداشت و در حالی که همه آنها را دید بیرون رفت. این تعجب همگان را برانگیخت و خدا را حمد کردند و گفتند ما چنین چیزی ندیده ایم!</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a" sz="2800">
                <a:solidFill>
                  <a:schemeClr val="tx1">
                    <a:lumMod val="65000"/>
                    <a:lumOff val="35000"/>
                  </a:schemeClr>
                </a:solidFill>
              </a:rPr>
              <a:t>علامت</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a" altLang="ko-KR" b="1">
                <a:solidFill>
                  <a:schemeClr val="tx1">
                    <a:lumMod val="50000"/>
                    <a:lumOff val="50000"/>
                  </a:schemeClr>
                </a:solidFill>
              </a:rPr>
              <a:t>شماره 58 کلام 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fa" altLang="ko-KR" sz="4400"/>
              <a:t>عیسی در حال صدا زدن متی</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کلمه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وقتی عیسی از آنجا پیش می رفت، مردی به نام متی را دید که در باجگیر نشسته بود. او به او گفت: «به دنبال من بیا» و متی برخاست و به دنبال او رفت.</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fa" sz="2800">
                <a:solidFill>
                  <a:schemeClr val="tx1">
                    <a:lumMod val="65000"/>
                    <a:lumOff val="35000"/>
                  </a:schemeClr>
                </a:solidFill>
              </a:rPr>
              <a:t>متیو</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fa" altLang="ko-KR" sz="3000">
                <a:solidFill>
                  <a:schemeClr val="tx1">
                    <a:lumMod val="65000"/>
                    <a:lumOff val="35000"/>
                  </a:schemeClr>
                </a:solidFill>
              </a:rPr>
              <a:t>یک باجگیر به نام متی بود. او یک باجگیر از طرف روم برای بنی اسرائیل بود.</a:t>
            </a:r>
            <a:r xmlns:a="http://schemas.openxmlformats.org/drawingml/2006/main">
              <a:rPr lang="fa"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fa" altLang="ko-KR" sz="3000">
                <a:solidFill>
                  <a:schemeClr val="tx1">
                    <a:lumMod val="65000"/>
                    <a:lumOff val="35000"/>
                  </a:schemeClr>
                </a:solidFill>
              </a:rPr>
              <a:t>متیو یک باجگیر بود، بنابراین پول زیادی داشت. اما یهودیان از باجگیرانی که برای روم فاتح کار می کردند متنفر بودند.</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عیسی به متی که در صندوق مالیات نشسته بود نگاه کرد و به او گفت. "بیا دنبالم"</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متی بلافاصله همه چیز را رها کرد و به دنبال عیسی رفت. به این دلیل بود که او از عیسی برای تماس با او تشکر کرد.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در همین حال، صدایی از آسمان به گوش شبانانی رسید که در بیت لحم از گوسفندان نگهداری می کردند.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fa" altLang="ko-KR" sz="3000">
                <a:solidFill>
                  <a:schemeClr val="tx1">
                    <a:lumMod val="65000"/>
                    <a:lumOff val="35000"/>
                  </a:schemeClr>
                </a:solidFill>
              </a:rPr>
              <a:t>دکتر برای افراد سالم لازم نیست، بلکه برای بیماران لازم است. متی شاگرد عیسی شد.</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درس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fa" sz="3200">
                <a:solidFill>
                  <a:schemeClr val="tx1">
                    <a:lumMod val="65000"/>
                    <a:lumOff val="35000"/>
                  </a:schemeClr>
                </a:solidFill>
              </a:rPr>
              <a:t>متی باجگیر مورد نفرت قومش بود. اما عیسی متی را صدا زد و او را شاگرد کرد.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ما هم خلق خدا هستیم. اما ما کافی نیستیم که به عنوان شاگردان عیسی خوانده شویم.</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fa" sz="3200">
                <a:solidFill>
                  <a:schemeClr val="tx1">
                    <a:lumMod val="65000"/>
                    <a:lumOff val="35000"/>
                  </a:schemeClr>
                </a:solidFill>
              </a:rPr>
              <a:t>با این حال، عیسی ما را فرا می خواند تا شاگردانش را بسازیم. پس باید از او اطاعت کنیم تا شایسته دعوتش باشیم.</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fa" sz="3200">
                <a:solidFill>
                  <a:srgbClr val="ff0000"/>
                </a:solidFill>
              </a:rPr>
              <a:t>عیسی کیست؟</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rgbClr val="0070c0"/>
                </a:solidFill>
              </a:rPr>
              <a:t>عیسی..</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عیسی افرادی را که در جهان طرد می شوند دعوت می کند تا قوم خدا شوند.</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آزمون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fa" sz="3200">
                <a:solidFill>
                  <a:schemeClr val="tx1">
                    <a:lumMod val="65000"/>
                    <a:lumOff val="35000"/>
                  </a:schemeClr>
                </a:solidFill>
              </a:rPr>
              <a:t>شغل متیو چه بود؟</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① </a:t>
            </a:r>
            <a:r xmlns:a="http://schemas.openxmlformats.org/drawingml/2006/main">
              <a:rPr altLang="ko-KR" lang="fa" sz="2800">
                <a:solidFill>
                  <a:schemeClr val="tx1">
                    <a:lumMod val="65000"/>
                    <a:lumOff val="35000"/>
                  </a:schemeClr>
                </a:solidFill>
              </a:rPr>
              <a:t>باجگیر</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② </a:t>
            </a:r>
            <a:r xmlns:a="http://schemas.openxmlformats.org/drawingml/2006/main">
              <a:rPr altLang="ko-KR" lang="fa" sz="2800">
                <a:solidFill>
                  <a:schemeClr val="tx1">
                    <a:lumMod val="65000"/>
                    <a:lumOff val="35000"/>
                  </a:schemeClr>
                </a:solidFill>
              </a:rPr>
              <a:t>ماهیگیر</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③ </a:t>
            </a:r>
            <a:r xmlns:a="http://schemas.openxmlformats.org/drawingml/2006/main">
              <a:rPr altLang="ko-KR" lang="fa" sz="2800">
                <a:solidFill>
                  <a:schemeClr val="tx1">
                    <a:lumMod val="65000"/>
                    <a:lumOff val="35000"/>
                  </a:schemeClr>
                </a:solidFill>
              </a:rPr>
              <a:t>نجار</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④ </a:t>
            </a:r>
            <a:r xmlns:a="http://schemas.openxmlformats.org/drawingml/2006/main">
              <a:rPr altLang="ko-KR" lang="fa" sz="2800">
                <a:solidFill>
                  <a:schemeClr val="tx1">
                    <a:lumMod val="65000"/>
                    <a:lumOff val="35000"/>
                  </a:schemeClr>
                </a:solidFill>
              </a:rPr>
              <a:t>کشیش</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rgbClr val="ff0000"/>
                </a:solidFill>
              </a:rPr>
              <a:t>① </a:t>
            </a:r>
            <a:r xmlns:a="http://schemas.openxmlformats.org/drawingml/2006/main">
              <a:rPr altLang="ko-KR" lang="fa" sz="2800">
                <a:solidFill>
                  <a:srgbClr val="ff0000"/>
                </a:solidFill>
              </a:rPr>
              <a:t>باجگیر</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کلمه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وقتی عیسی از آنجا پیش می رفت، مردی به نام متی را دید که در باجگیر نشسته بود. او به او گفت: «به دنبال من بیا» و متی برخاست و به دنبال او رفت.</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fa" sz="2800">
                <a:solidFill>
                  <a:schemeClr val="tx1">
                    <a:lumMod val="65000"/>
                    <a:lumOff val="35000"/>
                  </a:schemeClr>
                </a:solidFill>
              </a:rPr>
              <a:t>متیو</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fa" altLang="ko-KR" b="1">
                <a:solidFill>
                  <a:schemeClr val="tx1">
                    <a:lumMod val="50000"/>
                    <a:lumOff val="50000"/>
                  </a:schemeClr>
                </a:solidFill>
              </a:rPr>
              <a:t>شماره 59 کلام 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fa" altLang="ko-KR" sz="4400"/>
              <a:t>عیسی دوازده شاگرد را برگزید</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کلمه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در یکی از آن روزها عیسی برای دعا به دامنه کوهی رفت و شب را به دعا با خدا سپری کرد.</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fa" sz="3600">
                <a:solidFill>
                  <a:schemeClr val="tx1">
                    <a:lumMod val="65000"/>
                    <a:lumOff val="35000"/>
                  </a:schemeClr>
                </a:solidFill>
              </a:rPr>
              <a:t>چون صبح شد، شاگردان خود را نزد خود خواند و دوازده تن از آنان را برگزید و آنان را نیز رسولان کرد:</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a" sz="2800">
                <a:solidFill>
                  <a:schemeClr val="tx1">
                    <a:lumMod val="65000"/>
                    <a:lumOff val="35000"/>
                  </a:schemeClr>
                </a:solidFill>
              </a:rPr>
              <a:t>لوک</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6:</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fa" altLang="ko-KR" sz="3000">
                <a:solidFill>
                  <a:schemeClr val="tx1">
                    <a:lumMod val="65000"/>
                    <a:lumOff val="35000"/>
                  </a:schemeClr>
                </a:solidFill>
              </a:rPr>
              <a:t>افراد زیادی بودند که عیسی را شنیدند و دنبال کردند. آنها با عیسی رفتند و از عیسی آموختند</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عیسی پس از دعا، دوازده تن از آنها را به عنوان شاگردان نزدیک برگزید.</a:t>
            </a:r>
            <a:r xmlns:a="http://schemas.openxmlformats.org/drawingml/2006/main">
              <a:rPr lang="fa"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fa" altLang="ko-KR" sz="3000">
                <a:solidFill>
                  <a:schemeClr val="tx1">
                    <a:lumMod val="65000"/>
                    <a:lumOff val="35000"/>
                  </a:schemeClr>
                </a:solidFill>
              </a:rPr>
              <a:t>آنها برای زندگی با عیسی، موعظه انجیل و بیرون راندن شیاطین انتخاب شدند.</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«شکوه به آسمان، صلح بر زمین! شاد باشید، عیسی متولد شد.» فرشتگان از بهشت گفتند</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fa" sz="3000">
                <a:solidFill>
                  <a:schemeClr val="tx1">
                    <a:lumMod val="65000"/>
                    <a:lumOff val="35000"/>
                  </a:schemeClr>
                </a:solidFill>
              </a:rPr>
              <a:t>شاگردان افراد مختلفی بودند: برخی از آنها ماهیگیر، باجگیر، انقلابی، برخی از آنها گرم مزاج بودند.</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اما عیسی به خدا دعا کرد که شاگردانش را به خوبی انتخاب کند، و او آنها را به خوبی انتخاب کرد، به خوبی از آنها مراقبت کرد و به آنها خوب آموزش داد.</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درس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fa" sz="2800">
                <a:solidFill>
                  <a:schemeClr val="tx1">
                    <a:lumMod val="65000"/>
                    <a:lumOff val="35000"/>
                  </a:schemeClr>
                </a:solidFill>
              </a:rPr>
              <a:t>به همین دلیل است که عیسی شاگردان خود را انتخاب کرد: 1) تا کلام خدا را به آنها بیاموزد، 2) آنها را وادار کند که انجیل را مطابق آنچه آموخته اند، موعظه کنند، و 3) آنها را وادار کند که قدرت ملکوت خدا را اعلام کنند. به این دلایل، عیسی شاگردان خود را انتخاب کرد.</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ما هم شاگرد عیسی هستیم.</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fa" sz="2800">
                <a:solidFill>
                  <a:schemeClr val="tx1">
                    <a:lumMod val="65000"/>
                    <a:lumOff val="35000"/>
                  </a:schemeClr>
                </a:solidFill>
              </a:rPr>
              <a:t>کار ما همان کار دوازده شاگرد عیسی است.</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fa" sz="2800">
                <a:solidFill>
                  <a:schemeClr val="tx1">
                    <a:lumMod val="65000"/>
                    <a:lumOff val="35000"/>
                  </a:schemeClr>
                </a:solidFill>
              </a:rPr>
              <a:t>بیایید از </a:t>
            </a:r>
            <a:r xmlns:a="http://schemas.openxmlformats.org/drawingml/2006/main">
              <a:rPr altLang="ko-KR" lang="fa" sz="3200">
                <a:solidFill>
                  <a:schemeClr val="tx1">
                    <a:lumMod val="65000"/>
                    <a:lumOff val="35000"/>
                  </a:schemeClr>
                </a:solidFill>
              </a:rPr>
              <a:t>امروز یک زندگی شاگردی داشته باشیم.</a:t>
            </a:r>
            <a:r xmlns:a="http://schemas.openxmlformats.org/drawingml/2006/main">
              <a:rPr altLang="en-US" lang="fa"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fa" sz="3200"/>
              <a:t>عیسی کیست؟</a:t>
            </a:r>
            <a:r xmlns:a="http://schemas.openxmlformats.org/drawingml/2006/main">
              <a:rPr altLang="en-US" lang="f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rgbClr val="0070c0"/>
                </a:solidFill>
              </a:rPr>
              <a:t>عیسی</a:t>
            </a:r>
            <a:r xmlns:a="http://schemas.openxmlformats.org/drawingml/2006/main">
              <a:rPr altLang="en-US" lang="fa" sz="3600">
                <a:solidFill>
                  <a:srgbClr val="0070c0"/>
                </a:solidFill>
              </a:rPr>
              <a:t> </a:t>
            </a:r>
            <a:r xmlns:a="http://schemas.openxmlformats.org/drawingml/2006/main">
              <a:rPr altLang="ko-KR" lang="fa" sz="3600">
                <a:solidFill>
                  <a:srgbClr val="0070c0"/>
                </a:solidFill>
              </a:rPr>
              <a:t>است…</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عیسی کسی است که حقیقت بهشت را به ما می آموزد تا بتوانیم مانند شاگردان عیسی رشد کنیم.</a:t>
            </a:r>
            <a:r xmlns:a="http://schemas.openxmlformats.org/drawingml/2006/main">
              <a:rPr altLang="en-US" lang="fa"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آزمون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fa" sz="3200">
                <a:solidFill>
                  <a:schemeClr val="tx1">
                    <a:lumMod val="65000"/>
                    <a:lumOff val="35000"/>
                  </a:schemeClr>
                </a:solidFill>
              </a:rPr>
              <a:t>عیسی چند نفر از شاگردان را به عنوان رسول (فرستگان) انتخاب کرد؟</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① </a:t>
            </a:r>
            <a:r xmlns:a="http://schemas.openxmlformats.org/drawingml/2006/main">
              <a:rPr altLang="ko-KR" lang="fa" sz="2800">
                <a:solidFill>
                  <a:schemeClr val="tx1">
                    <a:lumMod val="65000"/>
                    <a:lumOff val="35000"/>
                  </a:schemeClr>
                </a:solidFill>
              </a:rPr>
              <a:t>ده</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② </a:t>
            </a:r>
            <a:r xmlns:a="http://schemas.openxmlformats.org/drawingml/2006/main">
              <a:rPr altLang="ko-KR" lang="fa" sz="2800">
                <a:solidFill>
                  <a:schemeClr val="tx1">
                    <a:lumMod val="65000"/>
                    <a:lumOff val="35000"/>
                  </a:schemeClr>
                </a:solidFill>
              </a:rPr>
              <a:t>یازده</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③ </a:t>
            </a:r>
            <a:r xmlns:a="http://schemas.openxmlformats.org/drawingml/2006/main">
              <a:rPr altLang="ko-KR" lang="fa" sz="2800">
                <a:solidFill>
                  <a:schemeClr val="tx1">
                    <a:lumMod val="65000"/>
                    <a:lumOff val="35000"/>
                  </a:schemeClr>
                </a:solidFill>
              </a:rPr>
              <a:t>دوازده</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④ </a:t>
            </a:r>
            <a:r xmlns:a="http://schemas.openxmlformats.org/drawingml/2006/main">
              <a:rPr altLang="ko-KR" lang="fa" sz="2800">
                <a:solidFill>
                  <a:schemeClr val="tx1">
                    <a:lumMod val="65000"/>
                    <a:lumOff val="35000"/>
                  </a:schemeClr>
                </a:solidFill>
              </a:rPr>
              <a:t>چهارده</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rgbClr val="ff0000"/>
                </a:solidFill>
              </a:rPr>
              <a:t>③ </a:t>
            </a:r>
            <a:r xmlns:a="http://schemas.openxmlformats.org/drawingml/2006/main">
              <a:rPr altLang="ko-KR" lang="fa" sz="2800">
                <a:solidFill>
                  <a:srgbClr val="ff0000"/>
                </a:solidFill>
              </a:rPr>
              <a:t>دوازده</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کلمه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در یکی از آن روزها عیسی برای دعا به دامنه کوهی رفت و شب را به دعا با خدا سپری کرد.</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fa" sz="3600">
                <a:solidFill>
                  <a:schemeClr val="tx1">
                    <a:lumMod val="65000"/>
                    <a:lumOff val="35000"/>
                  </a:schemeClr>
                </a:solidFill>
              </a:rPr>
              <a:t>چون صبح شد، شاگردان خود را نزد خود خواند و دوازده تن از آنان را برگزید و آنان را نیز رسولان کرد:</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a" sz="2800">
                <a:solidFill>
                  <a:schemeClr val="tx1">
                    <a:lumMod val="65000"/>
                    <a:lumOff val="35000"/>
                  </a:schemeClr>
                </a:solidFill>
              </a:rPr>
              <a:t>لوک</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6:</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a" altLang="ko-KR" b="1">
                <a:solidFill>
                  <a:schemeClr val="tx1">
                    <a:lumMod val="50000"/>
                    <a:lumOff val="50000"/>
                  </a:schemeClr>
                </a:solidFill>
              </a:rPr>
              <a:t>شماره 60 کلام 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fa" altLang="ko-KR" sz="4400"/>
              <a:t>انجیلی که عیسی در کوه آموزش داد.</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کلمه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اکنون چون جمعیت را دید، بر دامنه کوهی رفت و نشست. شاگردانش نزد او آمدند،</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fa" sz="3600">
                <a:solidFill>
                  <a:schemeClr val="tx1">
                    <a:lumMod val="65000"/>
                    <a:lumOff val="35000"/>
                  </a:schemeClr>
                </a:solidFill>
              </a:rPr>
              <a:t>و شروع به تعلیم آنها کرد و گفت:</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fa" sz="3600">
                <a:solidFill>
                  <a:schemeClr val="tx1">
                    <a:lumMod val="65000"/>
                    <a:lumOff val="35000"/>
                  </a:schemeClr>
                </a:solidFill>
              </a:rPr>
              <a:t>«خوشا به حال فقیران در روح، زیرا ملکوت آسمان از آن ایشان است.</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a" sz="2800">
                <a:solidFill>
                  <a:schemeClr val="tx1">
                    <a:lumMod val="65000"/>
                    <a:lumOff val="35000"/>
                  </a:schemeClr>
                </a:solidFill>
              </a:rPr>
              <a:t>متیو</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fa" altLang="ko-KR" sz="3000">
                <a:solidFill>
                  <a:schemeClr val="tx1">
                    <a:lumMod val="65000"/>
                    <a:lumOff val="35000"/>
                  </a:schemeClr>
                </a:solidFill>
              </a:rPr>
              <a:t>عیسی به جمعیت روی کوه آموخت که چگونه به عنوان مردم ملکوت خدا زندگی کنند.</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«خوشا به حال فقیران در روح، زیرا ملکوت آسمان از آن ایشان است.</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همانطور که فرشتگان گفتند، عیسی در یک آخور سالم به دنیا آمد.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تو یاد گرفتی که با دندانت پس بدهی، اما من به تو می گویم که گونه چپ را به هر کسی که به گونه راست می زند بده. پس شما فرزندان خدا خواهید بود!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به پرندگان در هوا نگاه کنید. پرندگان کار مزرعه نمی کنند، اما خدا به همه آنها غذا می دهد. آیا او بیشتر از پرندگان از شما مراقبت نخواهد کرد!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fa" altLang="ko-KR" sz="3000">
                <a:solidFill>
                  <a:schemeClr val="tx1">
                    <a:lumMod val="65000"/>
                    <a:lumOff val="35000"/>
                  </a:schemeClr>
                </a:solidFill>
              </a:rPr>
              <a:t>مردم از تعلیم عیسی بسیار شگفت زده شدند. زیرا عیسی برخلاف معلمان عادی کتاب مقدس دارای قدرت بود.</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درس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fa" sz="3200">
                <a:solidFill>
                  <a:schemeClr val="tx1">
                    <a:lumMod val="65000"/>
                    <a:lumOff val="35000"/>
                  </a:schemeClr>
                </a:solidFill>
              </a:rPr>
              <a:t>عیسی به ما می گوید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که زندگی قوم خدا با زندگی دنیا متفاوت است.</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آیا در زندگی ما با کسانی که به عیسی ایمان ندارند تفاوتی وجود دارد؟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بیایید نگاهی به خود بیندازیم و زندگی شایسته ملکوت خدا داشته باشیم.</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fa" sz="3200"/>
              <a:t>عیسی کیست؟</a:t>
            </a:r>
            <a:r xmlns:a="http://schemas.openxmlformats.org/drawingml/2006/main">
              <a:rPr altLang="en-US" lang="f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rgbClr val="0070c0"/>
                </a:solidFill>
              </a:rPr>
              <a:t>عیسی..</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عیسی کسی است که ما را متحول می کند تا مانند مردم ملکوت خدا زندگی کنیم.</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t>آزمون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fa" sz="3200">
                <a:solidFill>
                  <a:schemeClr val="tx1">
                    <a:lumMod val="65000"/>
                    <a:lumOff val="35000"/>
                  </a:schemeClr>
                </a:solidFill>
              </a:rPr>
              <a:t>فقرای روح چه چیزی می توانند بدست آورند؟</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① </a:t>
            </a:r>
            <a:r xmlns:a="http://schemas.openxmlformats.org/drawingml/2006/main">
              <a:rPr altLang="ko-KR" lang="fa" sz="2800">
                <a:solidFill>
                  <a:schemeClr val="tx1">
                    <a:lumMod val="65000"/>
                    <a:lumOff val="35000"/>
                  </a:schemeClr>
                </a:solidFill>
              </a:rPr>
              <a:t>پول</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② </a:t>
            </a:r>
            <a:r xmlns:a="http://schemas.openxmlformats.org/drawingml/2006/main">
              <a:rPr altLang="ko-KR" lang="fa" sz="2800">
                <a:solidFill>
                  <a:schemeClr val="tx1">
                    <a:lumMod val="65000"/>
                    <a:lumOff val="35000"/>
                  </a:schemeClr>
                </a:solidFill>
              </a:rPr>
              <a:t>غذا</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③ </a:t>
            </a:r>
            <a:r xmlns:a="http://schemas.openxmlformats.org/drawingml/2006/main">
              <a:rPr altLang="ko-KR" lang="fa" sz="2800">
                <a:solidFill>
                  <a:schemeClr val="tx1">
                    <a:lumMod val="65000"/>
                    <a:lumOff val="35000"/>
                  </a:schemeClr>
                </a:solidFill>
              </a:rPr>
              <a:t>افتخار</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④ </a:t>
            </a:r>
            <a:r xmlns:a="http://schemas.openxmlformats.org/drawingml/2006/main">
              <a:rPr altLang="ko-KR" lang="fa" sz="2800">
                <a:solidFill>
                  <a:schemeClr val="tx1">
                    <a:lumMod val="65000"/>
                    <a:lumOff val="35000"/>
                  </a:schemeClr>
                </a:solidFill>
              </a:rPr>
              <a:t>پادشاهی خدا</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rgbClr val="ff0000"/>
                </a:solidFill>
              </a:rPr>
              <a:t>④ </a:t>
            </a:r>
            <a:r xmlns:a="http://schemas.openxmlformats.org/drawingml/2006/main">
              <a:rPr altLang="ko-KR" lang="fa" sz="2800">
                <a:solidFill>
                  <a:srgbClr val="ff0000"/>
                </a:solidFill>
              </a:rPr>
              <a:t>پادشاهی خدا</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کلمه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اکنون چون جمعیت را دید، بر دامنه کوهی رفت و نشست. شاگردانش نزد او آمدند،</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fa" sz="3600">
                <a:solidFill>
                  <a:schemeClr val="tx1">
                    <a:lumMod val="65000"/>
                    <a:lumOff val="35000"/>
                  </a:schemeClr>
                </a:solidFill>
              </a:rPr>
              <a:t>و شروع به تعلیم آنها کرد و گفت:</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fa" sz="3600">
                <a:solidFill>
                  <a:schemeClr val="tx1">
                    <a:lumMod val="65000"/>
                    <a:lumOff val="35000"/>
                  </a:schemeClr>
                </a:solidFill>
              </a:rPr>
              <a:t>«خوشا به حال فقیران در روح، زیرا ملکوت آسمان از آن ایشان است.</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a" sz="2800">
                <a:solidFill>
                  <a:schemeClr val="tx1">
                    <a:lumMod val="65000"/>
                    <a:lumOff val="35000"/>
                  </a:schemeClr>
                </a:solidFill>
              </a:rPr>
              <a:t>متیو</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a" altLang="ko-KR" b="1">
                <a:solidFill>
                  <a:schemeClr val="tx1">
                    <a:lumMod val="50000"/>
                    <a:lumOff val="50000"/>
                  </a:schemeClr>
                </a:solidFill>
              </a:rPr>
              <a:t>شماره 61 کلام 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fa" altLang="ko-KR" sz="4400"/>
              <a:t>عیسی طوفان را آرام می کند</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کلمه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برخاست، باد را سرزنش کرد و به امواج گفت: ساکت باش! سپس باد خاموش شد و کاملا آرام شد.</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a" sz="2800">
                <a:solidFill>
                  <a:schemeClr val="tx1">
                    <a:lumMod val="65000"/>
                    <a:lumOff val="35000"/>
                  </a:schemeClr>
                </a:solidFill>
              </a:rPr>
              <a:t>علامت</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4:</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عیسی و شاگردانش با هم سوار بر قایق شدند تا از دریاچه جلیل عبور کنند.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fa" altLang="ko-KR" sz="2500">
                <a:solidFill>
                  <a:schemeClr val="tx1">
                    <a:lumMod val="65000"/>
                    <a:lumOff val="35000"/>
                  </a:schemeClr>
                </a:solidFill>
              </a:rPr>
              <a:t>شبانان بیت لحم آمدند تا پسر خدا را ببینند که مردم را نجات خواهد داد. "عیسی! پسر خدا! ممنون که به این سرزمین آمدی!»</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هنگام عبور از دریاچه ناگهان باد شدیدی وزید و موجی هولناک آمد.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سرانجام شاگردان به عیسی گفتند. "استاد، برایت مهم نیست که غرق شویم!"</a:t>
            </a:r>
            <a:r xmlns:a="http://schemas.openxmlformats.org/drawingml/2006/main">
              <a:rPr lang="fa"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عیسی باد را سرزنش کرد و به امواج گفت: «ساکت! آرام باش!» سپس باد خاموش شد و کاملا آرام شد.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آنها وحشت زده از یکدیگر پرسیدند: «این کیست؟ حتی باد و امواج از او اطاعت می کنند!»</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درس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fa" sz="3200">
                <a:solidFill>
                  <a:schemeClr val="tx1">
                    <a:lumMod val="65000"/>
                    <a:lumOff val="35000"/>
                  </a:schemeClr>
                </a:solidFill>
              </a:rPr>
              <a:t>فقط خدا می تواند به دریا فرمان دهد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و باد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به همین دلیل است که عیسی خدایی است که جهان را می آفریند و حکومت می کند.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ما معتقدیم عیسی یکی از خدایان متعدد نیست، بلکه خدای خالق تنها و قادر مطلق است.</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ما باید ایمان خود را با یادآوری این واقعیت افزایش دهیم.</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fa" sz="3200">
                <a:solidFill>
                  <a:srgbClr val="ff0000"/>
                </a:solidFill>
              </a:rPr>
              <a:t>عیسی کیست؟</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rgbClr val="0070c0"/>
                </a:solidFill>
              </a:rPr>
              <a:t>عیسی</a:t>
            </a:r>
            <a:r xmlns:a="http://schemas.openxmlformats.org/drawingml/2006/main">
              <a:rPr altLang="en-US" lang="fa" sz="3600">
                <a:solidFill>
                  <a:srgbClr val="0070c0"/>
                </a:solidFill>
              </a:rPr>
              <a:t> </a:t>
            </a:r>
            <a:r xmlns:a="http://schemas.openxmlformats.org/drawingml/2006/main">
              <a:rPr altLang="ko-KR" lang="fa" sz="3600">
                <a:solidFill>
                  <a:srgbClr val="0070c0"/>
                </a:solidFill>
              </a:rPr>
              <a:t>است..</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عیسی مالک همه چیز است که همه چیز را در این جهان می سازد و بر آن حکومت می کند.</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آزمون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fa" sz="3200">
                <a:solidFill>
                  <a:schemeClr val="tx1">
                    <a:lumMod val="65000"/>
                    <a:lumOff val="35000"/>
                  </a:schemeClr>
                </a:solidFill>
              </a:rPr>
              <a:t>عیسی بر دریا و باد چه فرمانی داد؟</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① </a:t>
            </a:r>
            <a:r xmlns:a="http://schemas.openxmlformats.org/drawingml/2006/main">
              <a:rPr altLang="ko-KR" lang="fa" sz="2800">
                <a:solidFill>
                  <a:schemeClr val="tx1">
                    <a:lumMod val="65000"/>
                    <a:lumOff val="35000"/>
                  </a:schemeClr>
                </a:solidFill>
              </a:rPr>
              <a:t>ساکن باشید</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② </a:t>
            </a:r>
            <a:r xmlns:a="http://schemas.openxmlformats.org/drawingml/2006/main">
              <a:rPr altLang="ko-KR" lang="fa" sz="2800">
                <a:solidFill>
                  <a:schemeClr val="tx1">
                    <a:lumMod val="65000"/>
                    <a:lumOff val="35000"/>
                  </a:schemeClr>
                </a:solidFill>
              </a:rPr>
              <a:t>بدوید و بازی کنید</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③ </a:t>
            </a:r>
            <a:r xmlns:a="http://schemas.openxmlformats.org/drawingml/2006/main">
              <a:rPr altLang="ko-KR" lang="fa" sz="2800">
                <a:solidFill>
                  <a:schemeClr val="tx1">
                    <a:lumMod val="65000"/>
                    <a:lumOff val="35000"/>
                  </a:schemeClr>
                </a:solidFill>
              </a:rPr>
              <a:t>بیدار</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بالا</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④ </a:t>
            </a:r>
            <a:r xmlns:a="http://schemas.openxmlformats.org/drawingml/2006/main">
              <a:rPr altLang="ko-KR" lang="fa" sz="2800">
                <a:solidFill>
                  <a:schemeClr val="tx1">
                    <a:lumMod val="65000"/>
                    <a:lumOff val="35000"/>
                  </a:schemeClr>
                </a:solidFill>
              </a:rPr>
              <a:t>باز</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شما</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چشم ها</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rgbClr val="ff0000"/>
                </a:solidFill>
              </a:rPr>
              <a:t>① </a:t>
            </a:r>
            <a:r xmlns:a="http://schemas.openxmlformats.org/drawingml/2006/main">
              <a:rPr altLang="ko-KR" lang="fa" sz="2800">
                <a:solidFill>
                  <a:srgbClr val="ff0000"/>
                </a:solidFill>
              </a:rPr>
              <a:t>ساکن باشید</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کلمه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برخاست، باد را سرزنش کرد و به امواج گفت: ساکت باش! سپس باد خاموش شد و کاملا آرام شد.</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a" sz="2800">
                <a:solidFill>
                  <a:schemeClr val="tx1">
                    <a:lumMod val="65000"/>
                    <a:lumOff val="35000"/>
                  </a:schemeClr>
                </a:solidFill>
              </a:rPr>
              <a:t>علامت</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4:</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fa" altLang="ko-KR" b="1">
                <a:solidFill>
                  <a:schemeClr val="tx1">
                    <a:lumMod val="50000"/>
                    <a:lumOff val="50000"/>
                  </a:schemeClr>
                </a:solidFill>
              </a:rPr>
              <a:t>شماره 62 کلام 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fa" altLang="ko-KR" sz="4400"/>
              <a:t>چه کسی لباس من را لمس کرد؟</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کلمه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وقتی از عیسی شنید، در میان جمعیت پشت سر او آمد و خرقه او را لمس کرد.</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fa" sz="3600">
                <a:solidFill>
                  <a:schemeClr val="tx1">
                    <a:lumMod val="65000"/>
                    <a:lumOff val="35000"/>
                  </a:schemeClr>
                </a:solidFill>
              </a:rPr>
              <a:t>28. زیرا فکر کرد: "اگر فقط به لباس او دست بزنم، شفا خواهم یافت."</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a" sz="2800">
                <a:solidFill>
                  <a:schemeClr val="tx1">
                    <a:lumMod val="65000"/>
                    <a:lumOff val="35000"/>
                  </a:schemeClr>
                </a:solidFill>
              </a:rPr>
              <a:t>علامت</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5:</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درس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fa" sz="3200">
                <a:solidFill>
                  <a:schemeClr val="tx1">
                    <a:lumMod val="65000"/>
                    <a:lumOff val="35000"/>
                  </a:schemeClr>
                </a:solidFill>
              </a:rPr>
              <a:t>عیسی که ارباب همه چیز است</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پسر خداست</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اما وقتی عیسی به این سرزمین آمد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او در یک آخور با چهره ای فروتن به دنیا آمد.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ما که به عیسی ایمان داریم</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فرزندان خدا هستند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اما ما باید مانند عیسی متواضع و فروتن زندگی کنیم.</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fa" sz="3200">
                <a:solidFill>
                  <a:schemeClr val="tx1">
                    <a:lumMod val="65000"/>
                    <a:lumOff val="35000"/>
                  </a:schemeClr>
                </a:solidFill>
              </a:rPr>
              <a:t>بسیاری از مردم درباره عیسی شنیدند و به دنبال عیسی رفتند.</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سپس زنی پشت سر او آمد و لباس عیسی را لمس کرد تا شفا یابد.</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زنی به مدت 12 سال از بیماری به نام خونریزی رنج می برد. او راه های زیادی را برای رفع آن امتحان کرد، اما درست نشد و او هر چه داشت خرج کرده بود.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"چه کسی لباس های من را لمس کرد؟" عیسی بلافاصله متوجه شد که قدرتش از او خارج شده است. آمد و به پای او افتاد و تمام حقیقت را به او گفت.</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fa" sz="3200">
                <a:solidFill>
                  <a:schemeClr val="tx1">
                    <a:lumMod val="65000"/>
                    <a:lumOff val="35000"/>
                  </a:schemeClr>
                </a:solidFill>
              </a:rPr>
              <a:t>عیسی به او گفت: «دخترم، ایمانت تو را شفا داد. در آرامش باش.'</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درس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fa" sz="3200">
                <a:solidFill>
                  <a:schemeClr val="tx1">
                    <a:lumMod val="65000"/>
                    <a:lumOff val="35000"/>
                  </a:schemeClr>
                </a:solidFill>
              </a:rPr>
              <a:t>زنی که 12 سال از خونریزی رنج می برد نزد عیسی رفت</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با ایمان</a:t>
            </a:r>
            <a:r xmlns:a="http://schemas.openxmlformats.org/drawingml/2006/main">
              <a:rPr altLang="en-US" lang="fa" sz="3200">
                <a:solidFill>
                  <a:schemeClr val="tx1">
                    <a:lumMod val="65000"/>
                    <a:lumOff val="35000"/>
                  </a:schemeClr>
                </a:solidFill>
              </a:rPr>
              <a:t> </a:t>
            </a:r>
            <a:r xmlns:a="http://schemas.openxmlformats.org/drawingml/2006/main">
              <a:rPr altLang="ko-KR" lang="fa" sz="3200">
                <a:solidFill>
                  <a:schemeClr val="tx1">
                    <a:lumMod val="65000"/>
                    <a:lumOff val="35000"/>
                  </a:schemeClr>
                </a:solidFill>
              </a:rPr>
              <a:t>عیسی آن زن را شفا داد و ایمان او را در حضور مردم ستود.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خدا هنوز ایمان ما را می بیند.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وقتی با چیزهای سخت روبرو می شویم،</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بیایید با ایمان به خدا بیاییم.</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fa" sz="3200"/>
              <a:t>عیسی کیست؟</a:t>
            </a:r>
            <a:r xmlns:a="http://schemas.openxmlformats.org/drawingml/2006/main">
              <a:rPr altLang="en-US" lang="f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rgbClr val="0070c0"/>
                </a:solidFill>
              </a:rPr>
              <a:t>عیسی..</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عیسی دردها و مشکلات ما را می داند و آنها را حل می کند.</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آزمون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fa" sz="3200">
                <a:solidFill>
                  <a:schemeClr val="tx1">
                    <a:lumMod val="65000"/>
                    <a:lumOff val="35000"/>
                  </a:schemeClr>
                </a:solidFill>
              </a:rPr>
              <a:t>زنی که 12 سال بیمار بود با عیسی چه تماسی داشت؟</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① </a:t>
            </a:r>
            <a:r xmlns:a="http://schemas.openxmlformats.org/drawingml/2006/main">
              <a:rPr altLang="ko-KR" lang="fa" sz="2800">
                <a:solidFill>
                  <a:schemeClr val="tx1">
                    <a:lumMod val="65000"/>
                    <a:lumOff val="35000"/>
                  </a:schemeClr>
                </a:solidFill>
              </a:rPr>
              <a:t>مو</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② </a:t>
            </a:r>
            <a:r xmlns:a="http://schemas.openxmlformats.org/drawingml/2006/main">
              <a:rPr altLang="ko-KR" lang="fa" sz="2800">
                <a:solidFill>
                  <a:schemeClr val="tx1">
                    <a:lumMod val="65000"/>
                    <a:lumOff val="35000"/>
                  </a:schemeClr>
                </a:solidFill>
              </a:rPr>
              <a:t>دست</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③ </a:t>
            </a:r>
            <a:r xmlns:a="http://schemas.openxmlformats.org/drawingml/2006/main">
              <a:rPr altLang="ko-KR" lang="fa" sz="2800">
                <a:solidFill>
                  <a:schemeClr val="tx1">
                    <a:lumMod val="65000"/>
                    <a:lumOff val="35000"/>
                  </a:schemeClr>
                </a:solidFill>
              </a:rPr>
              <a:t>پا</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④ </a:t>
            </a:r>
            <a:r xmlns:a="http://schemas.openxmlformats.org/drawingml/2006/main">
              <a:rPr altLang="ko-KR" lang="fa" sz="2800">
                <a:solidFill>
                  <a:schemeClr val="tx1">
                    <a:lumMod val="65000"/>
                    <a:lumOff val="35000"/>
                  </a:schemeClr>
                </a:solidFill>
              </a:rPr>
              <a:t>لباس</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rgbClr val="ff0000"/>
                </a:solidFill>
              </a:rPr>
              <a:t>④ </a:t>
            </a:r>
            <a:r xmlns:a="http://schemas.openxmlformats.org/drawingml/2006/main">
              <a:rPr altLang="ko-KR" lang="fa" sz="2800">
                <a:solidFill>
                  <a:srgbClr val="ff0000"/>
                </a:solidFill>
              </a:rPr>
              <a:t>لباس</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کلمه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وقتی از عیسی شنید، در میان جمعیت پشت سر او آمد و خرقه او را لمس کرد.</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fa" sz="3600">
                <a:solidFill>
                  <a:schemeClr val="tx1">
                    <a:lumMod val="65000"/>
                    <a:lumOff val="35000"/>
                  </a:schemeClr>
                </a:solidFill>
              </a:rPr>
              <a:t>زیرا او فکر کرد: "اگر فقط به لباس او دست بزنم، شفا خواهم یافت."</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a" sz="2800">
                <a:solidFill>
                  <a:schemeClr val="tx1">
                    <a:lumMod val="65000"/>
                    <a:lumOff val="35000"/>
                  </a:schemeClr>
                </a:solidFill>
              </a:rPr>
              <a:t>علامت</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5:</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fa" altLang="ko-KR" b="1">
                <a:solidFill>
                  <a:schemeClr val="tx1">
                    <a:lumMod val="50000"/>
                    <a:lumOff val="50000"/>
                  </a:schemeClr>
                </a:solidFill>
              </a:rPr>
              <a:t>شماره 63 کلام 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fa" altLang="ko-KR" sz="4400"/>
              <a:t>طالیتا کوم!</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fa" sz="4000">
                <a:solidFill>
                  <a:srgbClr val="FF0000"/>
                </a:solidFill>
              </a:rPr>
              <a:t>کلمه امروز</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fa" sz="3600">
                <a:solidFill>
                  <a:schemeClr val="tx1">
                    <a:lumMod val="65000"/>
                    <a:lumOff val="35000"/>
                  </a:schemeClr>
                </a:solidFill>
              </a:rPr>
              <a:t>شما باردار خواهید شد و پسری به دنیا خواهید آورد و نام او را عیسی خواهید گذاشت.</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fa" sz="2800">
                <a:solidFill>
                  <a:schemeClr val="tx1">
                    <a:lumMod val="65000"/>
                    <a:lumOff val="35000"/>
                  </a:schemeClr>
                </a:solidFill>
              </a:rPr>
              <a:t>لوک</a:t>
            </a:r>
            <a:r xmlns:a="http://schemas.openxmlformats.org/drawingml/2006/main">
              <a:rPr altLang="en-US" dirty="0" lang="fa" sz="2800">
                <a:solidFill>
                  <a:schemeClr val="tx1">
                    <a:lumMod val="65000"/>
                    <a:lumOff val="35000"/>
                  </a:schemeClr>
                </a:solidFill>
              </a:rPr>
              <a:t> </a:t>
            </a:r>
            <a:r xmlns:a="http://schemas.openxmlformats.org/drawingml/2006/main">
              <a:rPr altLang="ko-KR" dirty="0" lang="fa"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fa" sz="3200"/>
              <a:t>عیسی کیست؟</a:t>
            </a:r>
            <a:r xmlns:a="http://schemas.openxmlformats.org/drawingml/2006/main">
              <a:rPr altLang="en-US" lang="f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rgbClr val="0070c0"/>
                </a:solidFill>
              </a:rPr>
              <a:t>عیسی..</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عیسی با فروتنی و فروتنی به زمین آمد، اما او پادشاه واقعی ماست.</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کلمه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دست او را گرفت و به او گفت: طلیثه کوم! (یعنی "دختر کوچولو، به تو می گویم برخیز!").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a" sz="2800">
                <a:solidFill>
                  <a:schemeClr val="tx1">
                    <a:lumMod val="65000"/>
                    <a:lumOff val="35000"/>
                  </a:schemeClr>
                </a:solidFill>
              </a:rPr>
              <a:t>علامت</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5:</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مردی به نام یایروس، حاکم کنیسه، نزد عیسی آمد و گفت: «دخترم در حال مرگ است. کمکم کنید."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در راه خانه با عیسی، مردی دوید و گفت که دخترش قبلاً مرده است.</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پس از رسیدن به خانه، دختر یایروس مرده بود و مردم گریه می کردند.</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عیسی داخل شد و به آنها گفت: «کودک نمرده، بلکه در خواب است.»</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دست او را گرفت و به او گفت: طلیثه کوم! (یعنی "دختر کوچولو، به تو می گویم برخیز!"). بلافاصله دختر بلند شد و راه افتاد.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درس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fa" sz="3200">
                <a:solidFill>
                  <a:schemeClr val="tx1">
                    <a:lumMod val="65000"/>
                    <a:lumOff val="35000"/>
                  </a:schemeClr>
                </a:solidFill>
              </a:rPr>
              <a:t>عیسی کسی است که بر مرگ حکومت می کند.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مرگ ترسناک ترین چیز برای مردم است، اما عیسی بر آن غلبه کرد.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ما روزی دیر یا زود خواهیم مرد.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اما لازم نیست از مرگ بترسی.</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به این دلیل است که عیسی کسی است که بر مرگ حکومت می کند.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و ما به عیسی ایمان داریم که بر مرگ غلبه کرد.</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fa" sz="3200">
                <a:solidFill>
                  <a:srgbClr val="ff0000"/>
                </a:solidFill>
              </a:rPr>
              <a:t>عیسی کیست؟</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rgbClr val="0070c0"/>
                </a:solidFill>
              </a:rPr>
              <a:t>عیسی هست..</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عیسی همان کسی است که زندگی می بخشد و در عین حال کسی است که زندگی را اداره می کند.</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آزمون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fa" sz="3200">
                <a:solidFill>
                  <a:schemeClr val="tx1">
                    <a:lumMod val="65000"/>
                    <a:lumOff val="35000"/>
                  </a:schemeClr>
                </a:solidFill>
              </a:rPr>
              <a:t>"تالیثه کوم!" منظور داشتن؟</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fa" sz="2800">
                <a:solidFill>
                  <a:schemeClr val="tx1">
                    <a:lumMod val="65000"/>
                    <a:lumOff val="35000"/>
                  </a:schemeClr>
                </a:solidFill>
              </a:rPr>
              <a:t>دختر کوچولو، صبحانه بخور!</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② </a:t>
            </a:r>
            <a:r xmlns:a="http://schemas.openxmlformats.org/drawingml/2006/main">
              <a:rPr altLang="ko-KR" lang="fa" sz="2800">
                <a:solidFill>
                  <a:schemeClr val="tx1">
                    <a:lumMod val="65000"/>
                    <a:lumOff val="35000"/>
                  </a:schemeClr>
                </a:solidFill>
              </a:rPr>
              <a:t>دختر کوچولو برو بخواب!</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③ </a:t>
            </a:r>
            <a:r xmlns:a="http://schemas.openxmlformats.org/drawingml/2006/main">
              <a:rPr altLang="ko-KR" lang="fa" sz="2800">
                <a:solidFill>
                  <a:schemeClr val="tx1">
                    <a:lumMod val="65000"/>
                    <a:lumOff val="35000"/>
                  </a:schemeClr>
                </a:solidFill>
              </a:rPr>
              <a:t>دختر کوچک، برخیز!</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④ </a:t>
            </a:r>
            <a:r xmlns:a="http://schemas.openxmlformats.org/drawingml/2006/main">
              <a:rPr altLang="ko-KR" lang="fa" sz="2800">
                <a:solidFill>
                  <a:schemeClr val="tx1">
                    <a:lumMod val="65000"/>
                    <a:lumOff val="35000"/>
                  </a:schemeClr>
                </a:solidFill>
              </a:rPr>
              <a:t>دختر کوچولو، یک آهنگ بخوان!</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rgbClr val="ff0000"/>
                </a:solidFill>
              </a:rPr>
              <a:t>③ </a:t>
            </a:r>
            <a:r xmlns:a="http://schemas.openxmlformats.org/drawingml/2006/main">
              <a:rPr altLang="ko-KR" lang="fa" sz="2800">
                <a:solidFill>
                  <a:srgbClr val="ff0000"/>
                </a:solidFill>
              </a:rPr>
              <a:t>دختر کوچک، برخیز!</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کلمه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دست او را گرفت و به او گفت: طلیثه کوم! (یعنی "دختر کوچولو، به تو می گویم برخیز!").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a" sz="2800">
                <a:solidFill>
                  <a:schemeClr val="tx1">
                    <a:lumMod val="65000"/>
                    <a:lumOff val="35000"/>
                  </a:schemeClr>
                </a:solidFill>
              </a:rPr>
              <a:t>علامت</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5:</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امروز</a:t>
            </a:r>
            <a:r xmlns:a="http://schemas.openxmlformats.org/drawingml/2006/main">
              <a:rPr altLang="en-US" lang="fa" sz="4000">
                <a:solidFill>
                  <a:srgbClr val="ff0000"/>
                </a:solidFill>
              </a:rPr>
              <a:t> </a:t>
            </a:r>
            <a:r xmlns:a="http://schemas.openxmlformats.org/drawingml/2006/main">
              <a:rPr altLang="ko-KR" lang="fa" sz="4000">
                <a:solidFill>
                  <a:srgbClr val="ff0000"/>
                </a:solidFill>
              </a:rPr>
              <a:t>امتحان</a:t>
            </a:r>
            <a:r xmlns:a="http://schemas.openxmlformats.org/drawingml/2006/main">
              <a:rPr altLang="en-US" lang="fa"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عیسی کجا متولد شد؟</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① </a:t>
            </a:r>
            <a:r xmlns:a="http://schemas.openxmlformats.org/drawingml/2006/main">
              <a:rPr altLang="ko-KR" lang="fa" sz="2800">
                <a:solidFill>
                  <a:schemeClr val="tx1">
                    <a:lumMod val="65000"/>
                    <a:lumOff val="35000"/>
                  </a:schemeClr>
                </a:solidFill>
              </a:rPr>
              <a:t>است</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خانه</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② </a:t>
            </a:r>
            <a:r xmlns:a="http://schemas.openxmlformats.org/drawingml/2006/main">
              <a:rPr altLang="ko-KR" lang="fa" sz="2800">
                <a:solidFill>
                  <a:schemeClr val="tx1">
                    <a:lumMod val="65000"/>
                    <a:lumOff val="35000"/>
                  </a:schemeClr>
                </a:solidFill>
              </a:rPr>
              <a:t>کاخ</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③ </a:t>
            </a:r>
            <a:r xmlns:a="http://schemas.openxmlformats.org/drawingml/2006/main">
              <a:rPr altLang="ko-KR" lang="fa" sz="2800">
                <a:solidFill>
                  <a:schemeClr val="tx1">
                    <a:lumMod val="65000"/>
                    <a:lumOff val="35000"/>
                  </a:schemeClr>
                </a:solidFill>
              </a:rPr>
              <a:t>در یک آخور</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④ </a:t>
            </a:r>
            <a:r xmlns:a="http://schemas.openxmlformats.org/drawingml/2006/main">
              <a:rPr altLang="ko-KR" lang="fa" sz="2800">
                <a:solidFill>
                  <a:schemeClr val="tx1">
                    <a:lumMod val="65000"/>
                    <a:lumOff val="35000"/>
                  </a:schemeClr>
                </a:solidFill>
              </a:rPr>
              <a:t>هتل لوکس</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rgbClr val="ff0000"/>
                </a:solidFill>
              </a:rPr>
              <a:t>③ </a:t>
            </a:r>
            <a:r xmlns:a="http://schemas.openxmlformats.org/drawingml/2006/main">
              <a:rPr altLang="ko-KR" lang="fa" sz="2800">
                <a:solidFill>
                  <a:srgbClr val="ff0000"/>
                </a:solidFill>
              </a:rPr>
              <a:t>در یک آخور</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fa" altLang="ko-KR" b="1">
                <a:solidFill>
                  <a:schemeClr val="tx1">
                    <a:lumMod val="50000"/>
                    <a:lumOff val="50000"/>
                  </a:schemeClr>
                </a:solidFill>
              </a:rPr>
              <a:t>شماره 64 کلام 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fa" altLang="ko-KR" sz="4400"/>
              <a:t>مردی بیمار در بتسدا</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solidFill>
                  <a:srgbClr val="ff0000"/>
                </a:solidFill>
              </a:rPr>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fa" altLang="ko-KR" sz="3600">
                <a:solidFill>
                  <a:schemeClr val="tx1">
                    <a:lumMod val="65000"/>
                    <a:lumOff val="35000"/>
                  </a:schemeClr>
                </a:solidFill>
              </a:rPr>
              <a:t>سپس عیسی به او گفت: برخیز، حصیر خود را بردار و راه برو.</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fa" altLang="ko-KR" sz="3600">
                <a:solidFill>
                  <a:schemeClr val="tx1">
                    <a:lumMod val="65000"/>
                    <a:lumOff val="35000"/>
                  </a:schemeClr>
                </a:solidFill>
              </a:rPr>
              <a:t>بلافاصله آن مرد شفا یافت. حصیرش را برداشت و راه افتاد. روزی که این اتفاق افتاد یک شنبه بود،</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fa" altLang="ko-KR" sz="2800">
                <a:solidFill>
                  <a:schemeClr val="tx1">
                    <a:lumMod val="65000"/>
                    <a:lumOff val="35000"/>
                  </a:schemeClr>
                </a:solidFill>
              </a:rPr>
              <a:t>یوحنا 5:</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در اورشلیم استخری به نام بتسدا وجود داشت. تعداد زیادی از بیماران در آنجا جمع شده بودند و منتظر حرکت آب بودند.</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زیرا فرشته خداوند در فصول معینی در حوض فرود آمد و آب را به هم زد. هر کس پس از به هم زدن آب، اول وارد شد، از هر بیماری که داشت شفا یافت.</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مردی بود که نمی توانست راه برود. وقتی عیسی او را دید و از مردی که سی و هشت سال آنجا بود پرسید. "میخوای خوب بشی؟"</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«آقا، وقتی آب به هم می‌خورد، کسی را ندارم که به من کمک کند وارد استخر شوم. لطفا کمکم کن!" سپس عیسی به او گفت: «برخیز! تشک خود را بردارید و راه بروید.»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همانطور که عیسی گفت، حصیر خود را برداشت و راه افتاد. مرد مریضی که 38 سال بیمار بود بلافاصله شفا یافت.</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solidFill>
                  <a:srgbClr val="ff0000"/>
                </a:solidFill>
              </a:rPr>
              <a:t>درس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fa" altLang="ko-KR" sz="3600">
                <a:solidFill>
                  <a:schemeClr val="tx1">
                    <a:lumMod val="65000"/>
                    <a:lumOff val="35000"/>
                  </a:schemeClr>
                </a:solidFill>
              </a:rPr>
              <a:t>ضروری ترین چیز برای بیماران در استخر بتسدا بود</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a" altLang="ko-KR" sz="3600">
                <a:solidFill>
                  <a:schemeClr val="tx1">
                    <a:lumMod val="65000"/>
                    <a:lumOff val="35000"/>
                  </a:schemeClr>
                </a:solidFill>
              </a:rPr>
              <a:t>درمان شود</a:t>
            </a:r>
            <a:r xmlns:a="http://schemas.openxmlformats.org/drawingml/2006/main">
              <a:rPr lang="fa"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fa" altLang="ko-KR" sz="3600">
                <a:solidFill>
                  <a:schemeClr val="tx1">
                    <a:lumMod val="65000"/>
                    <a:lumOff val="35000"/>
                  </a:schemeClr>
                </a:solidFill>
              </a:rPr>
              <a:t>عیسی می داند که ما به چه چیزی نیاز داریم</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a" altLang="ko-KR" sz="3600">
                <a:solidFill>
                  <a:schemeClr val="tx1">
                    <a:lumMod val="65000"/>
                    <a:lumOff val="35000"/>
                  </a:schemeClr>
                </a:solidFill>
              </a:rPr>
              <a:t>بهتر از ما</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a" altLang="ko-KR" sz="3600">
                <a:solidFill>
                  <a:schemeClr val="tx1">
                    <a:lumMod val="65000"/>
                    <a:lumOff val="35000"/>
                  </a:schemeClr>
                </a:solidFill>
              </a:rPr>
              <a:t>عیسی کسی است که به ما می دهد</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a" altLang="ko-KR" sz="3600">
                <a:solidFill>
                  <a:schemeClr val="tx1">
                    <a:lumMod val="65000"/>
                    <a:lumOff val="35000"/>
                  </a:schemeClr>
                </a:solidFill>
              </a:rPr>
              <a:t>آنچه ما نیاز داریم.</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fa" altLang="ko-KR" sz="3200"/>
              <a:t>عیسی کیست؟</a:t>
            </a:r>
            <a:r xmlns:a="http://schemas.openxmlformats.org/drawingml/2006/main">
              <a:rPr lang="f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a" altLang="ko-KR" sz="3600">
                <a:solidFill>
                  <a:srgbClr val="0070c0"/>
                </a:solidFill>
              </a:rPr>
              <a:t>عیسی هست..</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fa" altLang="ko-KR" sz="3600">
                <a:solidFill>
                  <a:schemeClr val="tx1">
                    <a:lumMod val="65000"/>
                    <a:lumOff val="35000"/>
                  </a:schemeClr>
                </a:solidFill>
              </a:rPr>
              <a:t>عیسی کسی است که همه بیماری ها را شفا می دهد و قدرت حکومت بر همه چیز را دارد.</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آزمون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مرد بیمار از عیسی چه خواست؟</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① </a:t>
            </a:r>
            <a:r xmlns:a="http://schemas.openxmlformats.org/drawingml/2006/main">
              <a:rPr lang="fa" altLang="ko-KR" sz="2800">
                <a:solidFill>
                  <a:schemeClr val="tx1">
                    <a:lumMod val="65000"/>
                    <a:lumOff val="35000"/>
                  </a:schemeClr>
                </a:solidFill>
              </a:rPr>
              <a:t>بیماری مرا شفا بده، لطفا!</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② </a:t>
            </a:r>
            <a:r xmlns:a="http://schemas.openxmlformats.org/drawingml/2006/main">
              <a:rPr lang="fa" altLang="ko-KR" sz="2800">
                <a:solidFill>
                  <a:schemeClr val="tx1">
                    <a:lumMod val="65000"/>
                    <a:lumOff val="35000"/>
                  </a:schemeClr>
                </a:solidFill>
              </a:rPr>
              <a:t>لطفا مرا نجات دهید!</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③ </a:t>
            </a:r>
            <a:r xmlns:a="http://schemas.openxmlformats.org/drawingml/2006/main">
              <a:rPr lang="fa" altLang="ko-KR" sz="2800">
                <a:solidFill>
                  <a:schemeClr val="tx1">
                    <a:lumMod val="65000"/>
                    <a:lumOff val="35000"/>
                  </a:schemeClr>
                </a:solidFill>
              </a:rPr>
              <a:t>لطفا کمی غذا به من بدهید!</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④ </a:t>
            </a:r>
            <a:r xmlns:a="http://schemas.openxmlformats.org/drawingml/2006/main">
              <a:rPr lang="fa" altLang="ko-KR" sz="2800">
                <a:solidFill>
                  <a:schemeClr val="tx1">
                    <a:lumMod val="65000"/>
                    <a:lumOff val="35000"/>
                  </a:schemeClr>
                </a:solidFill>
              </a:rPr>
              <a:t>لطفاً به من کمک کنید وقتی آب بهم می‌آید به داخل استخر بروم!</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rgbClr val="ff0000"/>
                </a:solidFill>
              </a:rPr>
              <a:t>④ </a:t>
            </a:r>
            <a:r xmlns:a="http://schemas.openxmlformats.org/drawingml/2006/main">
              <a:rPr lang="fa" altLang="ko-KR" sz="2800">
                <a:solidFill>
                  <a:srgbClr val="ff0000"/>
                </a:solidFill>
              </a:rPr>
              <a:t>لطفاً به من کمک کنید وقتی آب بهم می‌آید به داخل استخر بروم!</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t>کلمه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امروز در شهر داوود منجی برای شما متولد شد. او مسیح خداوند است.</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a" sz="2800">
                <a:solidFill>
                  <a:schemeClr val="tx1">
                    <a:lumMod val="65000"/>
                    <a:lumOff val="35000"/>
                  </a:schemeClr>
                </a:solidFill>
              </a:rPr>
              <a:t>پسندیدن</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solidFill>
                  <a:srgbClr val="ff0000"/>
                </a:solidFill>
              </a:rPr>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fa" altLang="ko-KR" sz="3600">
                <a:solidFill>
                  <a:schemeClr val="tx1">
                    <a:lumMod val="65000"/>
                    <a:lumOff val="35000"/>
                  </a:schemeClr>
                </a:solidFill>
              </a:rPr>
              <a:t>سپس عیسی به او گفت: برخیز، حصیر خود را بردار و راه برو.</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fa" altLang="ko-KR" sz="3600">
                <a:solidFill>
                  <a:schemeClr val="tx1">
                    <a:lumMod val="65000"/>
                    <a:lumOff val="35000"/>
                  </a:schemeClr>
                </a:solidFill>
              </a:rPr>
              <a:t>9. بلافاصله مرد شفا یافت. تشک خود را برداشت و راه افتاد. روزی که این اتفاق افتاد یک شنبه بود،</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fa" altLang="ko-KR" sz="2800">
                <a:solidFill>
                  <a:schemeClr val="tx1">
                    <a:lumMod val="65000"/>
                    <a:lumOff val="35000"/>
                  </a:schemeClr>
                </a:solidFill>
              </a:rPr>
              <a:t>یوحنا 5:</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fa" altLang="ko-KR" b="1">
                <a:solidFill>
                  <a:schemeClr val="tx1">
                    <a:lumMod val="50000"/>
                    <a:lumOff val="50000"/>
                  </a:schemeClr>
                </a:solidFill>
              </a:rPr>
              <a:t>شماره 65 کلام 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fa" altLang="ko-KR" sz="4400"/>
              <a:t>عیسی که به 5000 مرد غذا داد</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solidFill>
                  <a:srgbClr val="ff0000"/>
                </a:solidFill>
              </a:rPr>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fa" altLang="ko-KR" sz="3600"/>
              <a:t>سپس عیسی نان ها را گرفت، شکر کرد و هر چه خواستند بین کسانی که نشسته بودند تقسیم کرد. با ماهی هم همین کار را کرد.</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fa" altLang="ko-KR" sz="2800">
                <a:solidFill>
                  <a:schemeClr val="tx1">
                    <a:lumMod val="65000"/>
                    <a:lumOff val="35000"/>
                  </a:schemeClr>
                </a:solidFill>
              </a:rPr>
              <a:t>جان</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6:</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بیش از پنج هزار نفر گرد هم آمدند تا به تعالیم عیسی گوش دهند.</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اما وقت ناهار بود. همه گرسنه بودند، اما غذایی برای خوردن نداشتند و تنها دو ماهی و پنج قرص نان داشتند.</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سپس عیسی نان و ماهی را گرفت و شکر کرد و هر چه خواستند بین کسانی که نشسته بودند تقسیم کرد.</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اما، اتفاق شگفت انگیزی افتاد! 5000 نفر برای سیر شدن کافی بودند!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و آنها را جمع کردند و دوازده سبد از تکه های پنج نان جوی که خورده بودند پر کردند.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solidFill>
                  <a:srgbClr val="ff0000"/>
                </a:solidFill>
              </a:rPr>
              <a:t>درس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fa" altLang="ko-KR" sz="3200">
                <a:solidFill>
                  <a:schemeClr val="tx1">
                    <a:lumMod val="65000"/>
                    <a:lumOff val="35000"/>
                  </a:schemeClr>
                </a:solidFill>
              </a:rPr>
              <a:t>برای ما هیچ راهی برای پر کردن بیش از 5000 نفر وجود ندارد</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a" altLang="ko-KR" sz="3200">
                <a:solidFill>
                  <a:schemeClr val="tx1">
                    <a:lumMod val="65000"/>
                    <a:lumOff val="35000"/>
                  </a:schemeClr>
                </a:solidFill>
              </a:rPr>
              <a:t>با پنج قرص نان و دو ماهی.</a:t>
            </a:r>
            <a:r xmlns:a="http://schemas.openxmlformats.org/drawingml/2006/main">
              <a:rPr lang="fa"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fa" altLang="ko-KR" sz="3200">
                <a:solidFill>
                  <a:schemeClr val="tx1">
                    <a:lumMod val="65000"/>
                    <a:lumOff val="35000"/>
                  </a:schemeClr>
                </a:solidFill>
              </a:rPr>
              <a:t>اما عیسی، پسر خدا، با آنها معجزه کرد.</a:t>
            </a:r>
            <a:r xmlns:a="http://schemas.openxmlformats.org/drawingml/2006/main">
              <a:rPr lang="fa"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fa" altLang="ko-KR" sz="3200">
                <a:solidFill>
                  <a:schemeClr val="tx1">
                    <a:lumMod val="65000"/>
                    <a:lumOff val="35000"/>
                  </a:schemeClr>
                </a:solidFill>
              </a:rPr>
              <a:t>مهمتر این است که ما همیشه با عیسی باشیم تا اینکه چیز زیادی داشته باشیم یا نداشته باشیم.</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fa" altLang="ko-KR" sz="3200"/>
              <a:t>عیسی کیست؟</a:t>
            </a:r>
            <a:r xmlns:a="http://schemas.openxmlformats.org/drawingml/2006/main">
              <a:rPr lang="f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a" altLang="ko-KR" sz="3600">
                <a:solidFill>
                  <a:srgbClr val="0070c0"/>
                </a:solidFill>
              </a:rPr>
              <a:t>عیسی هست..</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fa" altLang="ko-KR" sz="3600">
                <a:solidFill>
                  <a:schemeClr val="tx1">
                    <a:lumMod val="65000"/>
                    <a:lumOff val="35000"/>
                  </a:schemeClr>
                </a:solidFill>
              </a:rPr>
              <a:t>عیسی کسی است که می تواند به ما غذای فراوان بدهد.</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a" altLang="ko-KR" b="1">
                <a:solidFill>
                  <a:schemeClr val="tx1">
                    <a:lumMod val="50000"/>
                    <a:lumOff val="50000"/>
                  </a:schemeClr>
                </a:solidFill>
              </a:rPr>
              <a:t>شماره 47 کلام 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fa" altLang="ko-KR" sz="4400"/>
              <a:t>میلاد مسیح مبارک</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solidFill>
                  <a:srgbClr val="ff0000"/>
                </a:solidFill>
              </a:rPr>
              <a:t>آزمون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بعد از اینکه عیسی به 5000 نفر غذا داد، چقدر غذا باقی ماند؟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① </a:t>
            </a:r>
            <a:r xmlns:a="http://schemas.openxmlformats.org/drawingml/2006/main">
              <a:rPr lang="fa" altLang="ko-KR" sz="2800">
                <a:solidFill>
                  <a:schemeClr val="tx1">
                    <a:lumMod val="65000"/>
                    <a:lumOff val="35000"/>
                  </a:schemeClr>
                </a:solidFill>
              </a:rPr>
              <a:t>ده سبد</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② </a:t>
            </a:r>
            <a:r xmlns:a="http://schemas.openxmlformats.org/drawingml/2006/main">
              <a:rPr lang="fa" altLang="ko-KR" sz="2800">
                <a:solidFill>
                  <a:schemeClr val="tx1">
                    <a:lumMod val="65000"/>
                    <a:lumOff val="35000"/>
                  </a:schemeClr>
                </a:solidFill>
              </a:rPr>
              <a:t>یازده سبد</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③ </a:t>
            </a:r>
            <a:r xmlns:a="http://schemas.openxmlformats.org/drawingml/2006/main">
              <a:rPr lang="fa" altLang="ko-KR" sz="2800">
                <a:solidFill>
                  <a:schemeClr val="tx1">
                    <a:lumMod val="65000"/>
                    <a:lumOff val="35000"/>
                  </a:schemeClr>
                </a:solidFill>
              </a:rPr>
              <a:t>دوازده سبد</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④ </a:t>
            </a:r>
            <a:r xmlns:a="http://schemas.openxmlformats.org/drawingml/2006/main">
              <a:rPr lang="fa" altLang="ko-KR" sz="2800">
                <a:solidFill>
                  <a:schemeClr val="tx1">
                    <a:lumMod val="65000"/>
                    <a:lumOff val="35000"/>
                  </a:schemeClr>
                </a:solidFill>
              </a:rPr>
              <a:t>سیزده سبد</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rgbClr val="ff0000"/>
                </a:solidFill>
              </a:rPr>
              <a:t>③ </a:t>
            </a:r>
            <a:r xmlns:a="http://schemas.openxmlformats.org/drawingml/2006/main">
              <a:rPr lang="fa" altLang="ko-KR" sz="2800">
                <a:solidFill>
                  <a:srgbClr val="ff0000"/>
                </a:solidFill>
              </a:rPr>
              <a:t>دوازده سبد</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solidFill>
                  <a:srgbClr val="ff0000"/>
                </a:solidFill>
              </a:rPr>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fa" altLang="ko-KR" sz="3600"/>
              <a:t>سپس عیسی نان ها را گرفت، شکر کرد و هر چه خواستند بین کسانی که نشسته بودند تقسیم کرد. با ماهی هم همین کار را کرد.</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fa" altLang="ko-KR" sz="2800">
                <a:solidFill>
                  <a:schemeClr val="tx1">
                    <a:lumMod val="65000"/>
                    <a:lumOff val="35000"/>
                  </a:schemeClr>
                </a:solidFill>
              </a:rPr>
              <a:t>جان</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6:</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a" altLang="ko-KR" b="1">
                <a:solidFill>
                  <a:schemeClr val="tx1">
                    <a:lumMod val="50000"/>
                    <a:lumOff val="50000"/>
                  </a:schemeClr>
                </a:solidFill>
              </a:rPr>
              <a:t>شماره 66 کلام 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fa" altLang="ko-KR" sz="4400"/>
              <a:t>عیسی روی آب راه می رود</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solidFill>
                  <a:srgbClr val="ff0000"/>
                </a:solidFill>
              </a:rPr>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fa" altLang="ko-KR" sz="3600"/>
              <a:t>وقتی سه یا سه و نیم مایل پارو زدند، عیسی را دیدند که به قایق نزدیک می‌شود و روی آب راه می‌رود. و آنها ترسیده بودند.</a:t>
            </a:r>
            <a:endParaRPr xmlns:a="http://schemas.openxmlformats.org/drawingml/2006/main" lang="en-US" altLang="ko-KR" sz="3600"/>
          </a:p>
          <a:p>
            <a:pPr xmlns:a="http://schemas.openxmlformats.org/drawingml/2006/main" lvl="0">
              <a:defRPr/>
            </a:pPr>
            <a:r xmlns:a="http://schemas.openxmlformats.org/drawingml/2006/main">
              <a:rPr lang="fa" altLang="ko-KR" sz="3600"/>
              <a:t>اما او به آنها گفت: "من هستم، نترسید."</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fa" altLang="ko-KR" sz="2800">
                <a:solidFill>
                  <a:schemeClr val="tx1">
                    <a:lumMod val="65000"/>
                    <a:lumOff val="35000"/>
                  </a:schemeClr>
                </a:solidFill>
              </a:rPr>
              <a:t>جان</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6:</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در حالی که عیسی به تنهایی روی کوه دعا می‌کرد، شاگردانش با قایق به طرف دریاچه می‌رفتند.</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بالاخره هوا تاریک شد و باد و آب شدید و خشن شد.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«آنجا را نگاه کن! یک نفر روی آب راه می‌رود!» آنها ترسیده بودند. یکی از آنها گریه کرد: "یکی روی آب راه می رود!"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"این من هستم: نترس!" این عیسی است که روی آب راه می رود.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آنها از این موضوع شگفت زده شدند. آنها از عیسی در قایق استقبال کردند. آنها فکر کردند: "عیسی باید پسر خدا باشد!"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solidFill>
                  <a:srgbClr val="ff0000"/>
                </a:solidFill>
              </a:rPr>
              <a:t>درس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fa" altLang="ko-KR" sz="3200">
                <a:solidFill>
                  <a:schemeClr val="tx1">
                    <a:lumMod val="65000"/>
                    <a:lumOff val="35000"/>
                  </a:schemeClr>
                </a:solidFill>
              </a:rPr>
              <a:t>راه رفتن روی آب چیزی است</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a" altLang="ko-KR" sz="3200">
                <a:solidFill>
                  <a:schemeClr val="tx1">
                    <a:lumMod val="65000"/>
                    <a:lumOff val="35000"/>
                  </a:schemeClr>
                </a:solidFill>
              </a:rPr>
              <a:t>هیچ کس نمی تواند انجام دهد.</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a" altLang="ko-KR" sz="3200">
                <a:solidFill>
                  <a:schemeClr val="tx1">
                    <a:lumMod val="65000"/>
                    <a:lumOff val="35000"/>
                  </a:schemeClr>
                </a:solidFill>
              </a:rPr>
              <a:t>اما عیسی روی آب راه رفت</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a" altLang="ko-KR" sz="3200">
                <a:solidFill>
                  <a:schemeClr val="tx1">
                    <a:lumMod val="65000"/>
                    <a:lumOff val="35000"/>
                  </a:schemeClr>
                </a:solidFill>
              </a:rPr>
              <a:t>برای یافتن شاگردانش</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a" altLang="ko-KR" sz="3200">
                <a:solidFill>
                  <a:schemeClr val="tx1">
                    <a:lumMod val="65000"/>
                    <a:lumOff val="35000"/>
                  </a:schemeClr>
                </a:solidFill>
              </a:rPr>
              <a:t>چون عیسی مرد خاصی است،</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a" altLang="ko-KR" sz="3200">
                <a:solidFill>
                  <a:schemeClr val="tx1">
                    <a:lumMod val="65000"/>
                    <a:lumOff val="35000"/>
                  </a:schemeClr>
                </a:solidFill>
              </a:rPr>
              <a:t>پسر خدا</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a" altLang="ko-KR" sz="3200">
                <a:solidFill>
                  <a:schemeClr val="tx1">
                    <a:lumMod val="65000"/>
                    <a:lumOff val="35000"/>
                  </a:schemeClr>
                </a:solidFill>
              </a:rPr>
              <a:t>واقعا باید باور کنیم</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a" altLang="ko-KR" sz="3200">
                <a:solidFill>
                  <a:schemeClr val="tx1">
                    <a:lumMod val="65000"/>
                    <a:lumOff val="35000"/>
                  </a:schemeClr>
                </a:solidFill>
              </a:rPr>
              <a:t>که عیسی پسر خداست.</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امروز</a:t>
            </a:r>
            <a:r xmlns:a="http://schemas.openxmlformats.org/drawingml/2006/main">
              <a:rPr altLang="en-US" lang="fa" sz="4000">
                <a:solidFill>
                  <a:srgbClr val="ff0000"/>
                </a:solidFill>
              </a:rPr>
              <a:t> </a:t>
            </a:r>
            <a:r xmlns:a="http://schemas.openxmlformats.org/drawingml/2006/main">
              <a:rPr altLang="ko-KR" lang="fa" sz="4000">
                <a:solidFill>
                  <a:srgbClr val="ff0000"/>
                </a:solidFill>
              </a:rPr>
              <a:t>کلمه</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وقتی به خانه آمدند، طفل را با مادرش مریم دیدند و سجده کردند و او را عبادت کردند. سپس گنجینه های خود را گشودند و هدایایی از طلا و بخور و مر به او دادند.</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fa" sz="2800">
                <a:solidFill>
                  <a:schemeClr val="tx1">
                    <a:lumMod val="65000"/>
                    <a:lumOff val="35000"/>
                  </a:schemeClr>
                </a:solidFill>
              </a:rPr>
              <a:t>متی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fa" altLang="ko-KR" sz="3200">
                <a:solidFill>
                  <a:srgbClr val="ff0000"/>
                </a:solidFill>
              </a:rPr>
              <a:t>عیسی کیست؟</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a" altLang="ko-KR" sz="3600">
                <a:solidFill>
                  <a:srgbClr val="0070c0"/>
                </a:solidFill>
              </a:rPr>
              <a:t>عیسی هست..</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fa" altLang="ko-KR" sz="3600">
                <a:solidFill>
                  <a:schemeClr val="tx1">
                    <a:lumMod val="65000"/>
                    <a:lumOff val="35000"/>
                  </a:schemeClr>
                </a:solidFill>
              </a:rPr>
              <a:t>عیسی کسی است که بدون توجه به موانعی که داریم به ما کمک می کند و ما را نجات می دهد.</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solidFill>
                  <a:srgbClr val="ff0000"/>
                </a:solidFill>
              </a:rPr>
              <a:t>آزمون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چگونه عیسی در وسط دریاچه نزد شاگردانش آمد؟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① </a:t>
            </a:r>
            <a:r xmlns:a="http://schemas.openxmlformats.org/drawingml/2006/main">
              <a:rPr lang="fa" altLang="ko-KR" sz="2800">
                <a:solidFill>
                  <a:schemeClr val="tx1">
                    <a:lumMod val="65000"/>
                    <a:lumOff val="35000"/>
                  </a:schemeClr>
                </a:solidFill>
              </a:rPr>
              <a:t>پرواز روی آب..</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② </a:t>
            </a:r>
            <a:r xmlns:a="http://schemas.openxmlformats.org/drawingml/2006/main">
              <a:rPr lang="fa" altLang="ko-KR" sz="2800">
                <a:solidFill>
                  <a:schemeClr val="tx1">
                    <a:lumMod val="65000"/>
                    <a:lumOff val="35000"/>
                  </a:schemeClr>
                </a:solidFill>
              </a:rPr>
              <a:t>سوار شدن به قایق سریعتر…</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③ </a:t>
            </a:r>
            <a:r xmlns:a="http://schemas.openxmlformats.org/drawingml/2006/main">
              <a:rPr lang="fa" altLang="ko-KR" sz="2800">
                <a:solidFill>
                  <a:schemeClr val="tx1">
                    <a:lumMod val="65000"/>
                    <a:lumOff val="35000"/>
                  </a:schemeClr>
                </a:solidFill>
              </a:rPr>
              <a:t>شنا..</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④ </a:t>
            </a:r>
            <a:r xmlns:a="http://schemas.openxmlformats.org/drawingml/2006/main">
              <a:rPr lang="fa" altLang="ko-KR" sz="2800">
                <a:solidFill>
                  <a:schemeClr val="tx1">
                    <a:lumMod val="65000"/>
                    <a:lumOff val="35000"/>
                  </a:schemeClr>
                </a:solidFill>
              </a:rPr>
              <a:t>راه رفتن روی آب..</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rgbClr val="ff0000"/>
                </a:solidFill>
              </a:rPr>
              <a:t>④ </a:t>
            </a:r>
            <a:r xmlns:a="http://schemas.openxmlformats.org/drawingml/2006/main">
              <a:rPr lang="fa" altLang="ko-KR" sz="2800">
                <a:solidFill>
                  <a:srgbClr val="ff0000"/>
                </a:solidFill>
              </a:rPr>
              <a:t>راه رفتن روی آب..</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solidFill>
                  <a:srgbClr val="ff0000"/>
                </a:solidFill>
              </a:rPr>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fa" altLang="ko-KR" sz="3600"/>
              <a:t>وقتی سه یا سه و نیم مایل پارو زدند، عیسی را دیدند که به قایق نزدیک می‌شود و روی آب راه می‌رود. و آنها ترسیده بودند.</a:t>
            </a:r>
            <a:endParaRPr xmlns:a="http://schemas.openxmlformats.org/drawingml/2006/main" lang="en-US" altLang="ko-KR" sz="3600"/>
          </a:p>
          <a:p>
            <a:pPr xmlns:a="http://schemas.openxmlformats.org/drawingml/2006/main" lvl="0">
              <a:defRPr/>
            </a:pPr>
            <a:r xmlns:a="http://schemas.openxmlformats.org/drawingml/2006/main">
              <a:rPr lang="fa" altLang="ko-KR" sz="3600"/>
              <a:t>اما او به آنها گفت: "من هستم، نترسید."</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fa" altLang="ko-KR" sz="2800">
                <a:solidFill>
                  <a:schemeClr val="tx1">
                    <a:lumMod val="65000"/>
                    <a:lumOff val="35000"/>
                  </a:schemeClr>
                </a:solidFill>
              </a:rPr>
              <a:t>جان</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6:</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fa" altLang="ko-KR" b="1">
                <a:solidFill>
                  <a:schemeClr val="tx1">
                    <a:lumMod val="50000"/>
                    <a:lumOff val="50000"/>
                  </a:schemeClr>
                </a:solidFill>
              </a:rPr>
              <a:t>شماره 67 کلام 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fa" altLang="ko-KR" sz="4400"/>
              <a:t>اعتراف پیتر به مسیح</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solidFill>
                  <a:srgbClr val="ff0000"/>
                </a:solidFill>
              </a:rPr>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fa" altLang="ko-KR" sz="3600"/>
              <a:t>شمعون پطرس پاسخ داد: «تو مسیح، پسر خدای زنده هستی.»</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fa" altLang="ko-KR" sz="2800">
                <a:solidFill>
                  <a:schemeClr val="tx1">
                    <a:lumMod val="65000"/>
                    <a:lumOff val="35000"/>
                  </a:schemeClr>
                </a:solidFill>
              </a:rPr>
              <a:t>متیو</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16:</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روزی عیسی از شاگردانش پرسید: "مردم می گویند پسر انسان کیست؟"</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آنها پاسخ دادند: «برخی می گویند یحیی تعمید دهنده. دیگران می گویند ایلیا; و یکی از پیامبران».</a:t>
            </a:r>
            <a:r xmlns:a="http://schemas.openxmlformats.org/drawingml/2006/main">
              <a:rPr lang="fa"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"اما تو چی؟" او درخواست کرد. "تو میگی من کی هستم؟"</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شمعون پطرس پاسخ داد: «تو مسیح، پسر خدای زنده هستی.»</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عیسی با خوشحالی بسیار گفت. "در مورد اعترافات حق با توست! من کلیسای خود را روی این صخره خواهم ساخت!"</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هنگامی که عیسی به دنیا آمد، ستاره ای در شرق بر پزشکان ظاهر شد.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solidFill>
                  <a:srgbClr val="ff0000"/>
                </a:solidFill>
              </a:rPr>
              <a:t>درس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fa" altLang="ko-KR" sz="3600">
                <a:solidFill>
                  <a:schemeClr val="tx1">
                    <a:lumMod val="65000"/>
                    <a:lumOff val="35000"/>
                  </a:schemeClr>
                </a:solidFill>
              </a:rPr>
              <a:t>پطرس دقیقاً می دانست که عیسی کیست و دقیقاً در مورد عیسی اعتراف کرد.</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a" altLang="ko-KR" sz="3600">
                <a:solidFill>
                  <a:schemeClr val="tx1">
                    <a:lumMod val="65000"/>
                    <a:lumOff val="35000"/>
                  </a:schemeClr>
                </a:solidFill>
              </a:rPr>
              <a:t>و عیسی پس از شنیدن این سخن، پطرس را به خاطر اعتراف درست او ستایش کرد.</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a" altLang="ko-KR" sz="3600">
                <a:solidFill>
                  <a:schemeClr val="tx1">
                    <a:lumMod val="65000"/>
                    <a:lumOff val="35000"/>
                  </a:schemeClr>
                </a:solidFill>
              </a:rPr>
              <a:t>ما فکر می کنیم عیسی کیست؟</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a" altLang="ko-KR" sz="3600">
                <a:solidFill>
                  <a:schemeClr val="tx1">
                    <a:lumMod val="65000"/>
                    <a:lumOff val="35000"/>
                  </a:schemeClr>
                </a:solidFill>
              </a:rPr>
              <a:t>ما باید عیسی را دقیقاً همانطور که کتاب مقدس می گوید بشناسیم، و باید دقیقاً همانطور که کتاب مقدس می گوید در مورد عیسی اعتراف کنیم.</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fa" altLang="ko-KR" sz="3200">
                <a:solidFill>
                  <a:srgbClr val="ff0000"/>
                </a:solidFill>
              </a:rPr>
              <a:t>عیسی کیست؟</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a" altLang="ko-KR" sz="3600">
                <a:solidFill>
                  <a:srgbClr val="0070c0"/>
                </a:solidFill>
              </a:rPr>
              <a:t>عیسی هست..</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fa" altLang="ko-KR" sz="3600">
                <a:solidFill>
                  <a:schemeClr val="tx1">
                    <a:lumMod val="65000"/>
                    <a:lumOff val="35000"/>
                  </a:schemeClr>
                </a:solidFill>
              </a:rPr>
              <a:t>عیسی کسی است که کلیسای خود را بر اساس اعتراف صحیح ایمان بنا می کند.</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solidFill>
                  <a:srgbClr val="ff0000"/>
                </a:solidFill>
              </a:rPr>
              <a:t>آزمون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پطرس گفت عیسی کیست؟</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① </a:t>
            </a:r>
            <a:r xmlns:a="http://schemas.openxmlformats.org/drawingml/2006/main">
              <a:rPr lang="fa" altLang="ko-KR" sz="2800">
                <a:solidFill>
                  <a:schemeClr val="tx1">
                    <a:lumMod val="65000"/>
                    <a:lumOff val="35000"/>
                  </a:schemeClr>
                </a:solidFill>
              </a:rPr>
              <a:t>مسیح، پسر خدا</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② </a:t>
            </a:r>
            <a:r xmlns:a="http://schemas.openxmlformats.org/drawingml/2006/main">
              <a:rPr lang="fa" altLang="ko-KR" sz="2800">
                <a:solidFill>
                  <a:schemeClr val="tx1">
                    <a:lumMod val="65000"/>
                    <a:lumOff val="35000"/>
                  </a:schemeClr>
                </a:solidFill>
              </a:rPr>
              <a:t>ایلیا قدرتمند</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③ </a:t>
            </a:r>
            <a:r xmlns:a="http://schemas.openxmlformats.org/drawingml/2006/main">
              <a:rPr lang="fa" altLang="ko-KR" sz="2800">
                <a:solidFill>
                  <a:schemeClr val="tx1">
                    <a:lumMod val="65000"/>
                    <a:lumOff val="35000"/>
                  </a:schemeClr>
                </a:solidFill>
              </a:rPr>
              <a:t>یحیی باپتیست</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④ </a:t>
            </a:r>
            <a:r xmlns:a="http://schemas.openxmlformats.org/drawingml/2006/main">
              <a:rPr lang="fa" altLang="ko-KR" sz="2800">
                <a:solidFill>
                  <a:schemeClr val="tx1">
                    <a:lumMod val="65000"/>
                    <a:lumOff val="35000"/>
                  </a:schemeClr>
                </a:solidFill>
              </a:rPr>
              <a:t>ارمیا</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rgbClr val="ff0000"/>
                </a:solidFill>
              </a:rPr>
              <a:t>① </a:t>
            </a:r>
            <a:r xmlns:a="http://schemas.openxmlformats.org/drawingml/2006/main">
              <a:rPr lang="fa" altLang="ko-KR" sz="2800">
                <a:solidFill>
                  <a:srgbClr val="ff0000"/>
                </a:solidFill>
              </a:rPr>
              <a:t>مسیح، پسر خدا</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solidFill>
                  <a:srgbClr val="ff0000"/>
                </a:solidFill>
              </a:rPr>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fa" altLang="ko-KR" sz="3600"/>
              <a:t>شمعون پطرس پاسخ داد: «تو مسیح، پسر خدای زنده هستی.»</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fa" altLang="ko-KR" sz="2800">
                <a:solidFill>
                  <a:schemeClr val="tx1">
                    <a:lumMod val="65000"/>
                    <a:lumOff val="35000"/>
                  </a:schemeClr>
                </a:solidFill>
              </a:rPr>
              <a:t>متیو</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16:</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a" altLang="ko-KR" b="1">
                <a:solidFill>
                  <a:schemeClr val="tx1">
                    <a:lumMod val="50000"/>
                    <a:lumOff val="50000"/>
                  </a:schemeClr>
                </a:solidFill>
              </a:rPr>
              <a:t>شماره 68 کلام 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fa" altLang="ko-KR" sz="4400"/>
              <a:t>داستان مرد ثروتمند احمق</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solidFill>
                  <a:srgbClr val="ff0000"/>
                </a:solidFill>
              </a:rPr>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fa" altLang="ko-KR" sz="3600"/>
              <a:t>"اما خدا به او گفت: "ای احمق! همین شب جانت از تو خواسته می شود. پس آنچه را که برای خود آماده کرده ای به چه کسی خواهد رسید؟"</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fa" altLang="ko-KR" sz="2800">
                <a:solidFill>
                  <a:schemeClr val="tx1">
                    <a:lumMod val="65000"/>
                    <a:lumOff val="35000"/>
                  </a:schemeClr>
                </a:solidFill>
              </a:rPr>
              <a:t>لوک</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«عیسی گفت: «زندگی انسان ربطی به آنچه دارد ندارد.»</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و عیسی برای ما داستانی تعریف کرد.</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fa" altLang="ko-KR" sz="3200">
                <a:solidFill>
                  <a:schemeClr val="tx1">
                    <a:lumMod val="65000"/>
                    <a:lumOff val="35000"/>
                  </a:schemeClr>
                </a:solidFill>
              </a:rPr>
              <a:t>این در مورد یک مرد ثروتمند احمق است.</a:t>
            </a:r>
            <a:r xmlns:a="http://schemas.openxmlformats.org/drawingml/2006/main">
              <a:rPr lang="fa"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مرد ثروتمند از ساختن انبار بزرگتری برای ثروت و غله خود خوشحال بود. "من خیلی غذا در انبار جمع کردم، جانم، حالا خودت لذت ببر!"</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سپس خداوند به مرد ثروتمند گفت.</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fa" altLang="ko-KR" sz="2800">
                <a:solidFill>
                  <a:schemeClr val="tx1">
                    <a:lumMod val="65000"/>
                    <a:lumOff val="35000"/>
                  </a:schemeClr>
                </a:solidFill>
              </a:rPr>
              <a:t>"تو احمقی! اگر امروز جانت را بگیرم، تمام ثروتت متعلق به کیست؟"</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"این ستاره زمانی که پادشاه به دنیا می آید قابل مشاهده است! بیایید ستاره را دنبال کنیم!» پزشکان شروع به تعقیب ستاره کردند.</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عیسی صحبت را تمام کرد و گفت:</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fa" altLang="ko-KR" sz="2800">
                <a:solidFill>
                  <a:schemeClr val="tx1">
                    <a:lumMod val="65000"/>
                    <a:lumOff val="35000"/>
                  </a:schemeClr>
                </a:solidFill>
              </a:rPr>
              <a:t>«مالی را برای خود ذخیره نکنید، بلکه برای خدا، تمام تلاش خود را برای کمک به نیازمندان انجام دهید.</a:t>
            </a:r>
            <a:r xmlns:a="http://schemas.openxmlformats.org/drawingml/2006/main">
              <a:rPr lang="f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solidFill>
                  <a:srgbClr val="ff0000"/>
                </a:solidFill>
              </a:rPr>
              <a:t>درس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fa" altLang="ko-KR" sz="3500">
                <a:solidFill>
                  <a:schemeClr val="tx1">
                    <a:lumMod val="65000"/>
                    <a:lumOff val="35000"/>
                  </a:schemeClr>
                </a:solidFill>
              </a:rPr>
              <a:t>پول شما صرف چه کاری می شود؟</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fa" altLang="ko-KR" sz="3500">
                <a:solidFill>
                  <a:schemeClr val="tx1">
                    <a:lumMod val="65000"/>
                    <a:lumOff val="35000"/>
                  </a:schemeClr>
                </a:solidFill>
              </a:rPr>
              <a:t>آیا فقط برای جلب رضایت شما استفاده می شود؟</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fa" altLang="ko-KR" sz="3500">
                <a:solidFill>
                  <a:schemeClr val="tx1">
                    <a:lumMod val="65000"/>
                    <a:lumOff val="35000"/>
                  </a:schemeClr>
                </a:solidFill>
              </a:rPr>
              <a:t>باید از پول استفاده کرد</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fa" altLang="ko-KR" sz="3500">
                <a:solidFill>
                  <a:schemeClr val="tx1">
                    <a:lumMod val="65000"/>
                    <a:lumOff val="35000"/>
                  </a:schemeClr>
                </a:solidFill>
              </a:rPr>
              <a:t>برای جلال خدا</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fa" altLang="ko-KR" sz="3500">
                <a:solidFill>
                  <a:schemeClr val="tx1">
                    <a:lumMod val="65000"/>
                    <a:lumOff val="35000"/>
                  </a:schemeClr>
                </a:solidFill>
              </a:rPr>
              <a:t>ما اهل ملکوت خدا هستیم. بنابراین لازم است با پول خود به افراد نیازمند کمک کنیم.</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fa" altLang="ko-KR" sz="3200"/>
              <a:t>عیسی کیست؟</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a" altLang="ko-KR" sz="3600">
                <a:solidFill>
                  <a:srgbClr val="0070c0"/>
                </a:solidFill>
              </a:rPr>
              <a:t>عیسی..</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fa" altLang="ko-KR" sz="3600">
                <a:solidFill>
                  <a:schemeClr val="tx1">
                    <a:lumMod val="65000"/>
                    <a:lumOff val="35000"/>
                  </a:schemeClr>
                </a:solidFill>
              </a:rPr>
              <a:t>عیسی صاحب تمام زندگی و همه ثروت است.</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solidFill>
                  <a:srgbClr val="ff0000"/>
                </a:solidFill>
              </a:rPr>
              <a:t>آزمون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ثروتمند احمق برای روحش چه کرد؟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① </a:t>
            </a:r>
            <a:r xmlns:a="http://schemas.openxmlformats.org/drawingml/2006/main">
              <a:rPr lang="fa" altLang="ko-KR" sz="2800">
                <a:solidFill>
                  <a:schemeClr val="tx1">
                    <a:lumMod val="65000"/>
                    <a:lumOff val="35000"/>
                  </a:schemeClr>
                </a:solidFill>
              </a:rPr>
              <a:t>به فقرا کمک کرد.</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② </a:t>
            </a:r>
            <a:r xmlns:a="http://schemas.openxmlformats.org/drawingml/2006/main">
              <a:rPr lang="fa" altLang="ko-KR" sz="2800">
                <a:solidFill>
                  <a:schemeClr val="tx1">
                    <a:lumMod val="65000"/>
                    <a:lumOff val="35000"/>
                  </a:schemeClr>
                </a:solidFill>
              </a:rPr>
              <a:t>او خدا را می پرستید.</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③ </a:t>
            </a:r>
            <a:r xmlns:a="http://schemas.openxmlformats.org/drawingml/2006/main">
              <a:rPr lang="fa" altLang="ko-KR" sz="2800">
                <a:solidFill>
                  <a:schemeClr val="tx1">
                    <a:lumMod val="65000"/>
                    <a:lumOff val="35000"/>
                  </a:schemeClr>
                </a:solidFill>
              </a:rPr>
              <a:t>او انجیل را موعظه کرد.</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④ </a:t>
            </a:r>
            <a:r xmlns:a="http://schemas.openxmlformats.org/drawingml/2006/main">
              <a:rPr lang="fa" altLang="ko-KR" sz="2800">
                <a:solidFill>
                  <a:schemeClr val="tx1">
                    <a:lumMod val="65000"/>
                    <a:lumOff val="35000"/>
                  </a:schemeClr>
                </a:solidFill>
              </a:rPr>
              <a:t>او ثروت زیادی ذخیره کرد.</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rgbClr val="ff0000"/>
                </a:solidFill>
              </a:rPr>
              <a:t>④ </a:t>
            </a:r>
            <a:r xmlns:a="http://schemas.openxmlformats.org/drawingml/2006/main">
              <a:rPr lang="fa" altLang="ko-KR" sz="2800">
                <a:solidFill>
                  <a:srgbClr val="ff0000"/>
                </a:solidFill>
              </a:rPr>
              <a:t>او ثروت زیادی ذخیره کرد.</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solidFill>
                  <a:srgbClr val="ff0000"/>
                </a:solidFill>
              </a:rPr>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fa" altLang="ko-KR" sz="3600"/>
              <a:t>"اما خدا به او گفت: "ای احمق! همین شب جانت از تو خواسته می شود. پس آنچه را که برای خود آماده کرده ای به چه کسی خواهد رسید؟"</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fa" altLang="ko-KR" sz="2800">
                <a:solidFill>
                  <a:schemeClr val="tx1">
                    <a:lumMod val="65000"/>
                    <a:lumOff val="35000"/>
                  </a:schemeClr>
                </a:solidFill>
              </a:rPr>
              <a:t>لوک</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a" altLang="ko-KR" b="1">
                <a:solidFill>
                  <a:schemeClr val="tx1">
                    <a:lumMod val="50000"/>
                    <a:lumOff val="50000"/>
                  </a:schemeClr>
                </a:solidFill>
              </a:rPr>
              <a:t>شماره 69 کلام 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fa" altLang="ko-KR" sz="4400"/>
              <a:t>در جستجوی گوسفند گمشده</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solidFill>
                  <a:srgbClr val="ff0000"/>
                </a:solidFill>
              </a:rPr>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fa" altLang="ko-KR" sz="3600"/>
              <a:t>من به شما می گویم که به همین ترتیب در بهشت برای یک گناهکار که توبه می کند شادی بیشتری خواهد داشت تا برای نود و نه فرد عادل که نیازی به توبه ندارند.</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fa" altLang="ko-KR" sz="2800">
                <a:solidFill>
                  <a:schemeClr val="tx1">
                    <a:lumMod val="65000"/>
                    <a:lumOff val="35000"/>
                  </a:schemeClr>
                </a:solidFill>
              </a:rPr>
              <a:t>لوک</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یک روز گوسفندی تنها ماند و از گوسفندهای دوستانش جدا شد.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چوپان گوسفندها را شمرد و متوجه شد که یکی از این صدها ناپدید شده است!</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چوپان 99 گوسفند را رها کرد و برای یافتن یک گوسفند گمشده بیرون رفت.</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ستاره بر فراز اصطبل بیت لحم توقف کرد. کتاب مقدس پیشگویی کرده بود که عیسی در بیت لحم به دنیا آمد.</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و بالاخره چوپان گوسفند گمشده را پیدا کرد.</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fa" altLang="ko-KR" sz="2800">
                <a:solidFill>
                  <a:schemeClr val="tx1">
                    <a:lumMod val="65000"/>
                    <a:lumOff val="35000"/>
                  </a:schemeClr>
                </a:solidFill>
              </a:rPr>
              <a:t>چوپان از خوشحالی با گوسفندها به خانه آمد و ضیافت بزرگی داشت.</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عیسی صحبت را تمام کرد و گفت:</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fa" altLang="ko-KR" sz="2800">
                <a:solidFill>
                  <a:schemeClr val="tx1">
                    <a:lumMod val="65000"/>
                    <a:lumOff val="35000"/>
                  </a:schemeClr>
                </a:solidFill>
              </a:rPr>
              <a:t>"همانطور که چوپان از یافتن گوسفند گمشده خشنود است،</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fa" altLang="ko-KR" sz="2800">
                <a:solidFill>
                  <a:schemeClr val="tx1">
                    <a:lumMod val="65000"/>
                    <a:lumOff val="35000"/>
                  </a:schemeClr>
                </a:solidFill>
              </a:rPr>
              <a:t>خداوند از توبه یک گناهکار خشنود است».</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solidFill>
                  <a:srgbClr val="ff0000"/>
                </a:solidFill>
              </a:rPr>
              <a:t>درس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fa" altLang="ko-KR" sz="3600">
                <a:solidFill>
                  <a:schemeClr val="tx1">
                    <a:lumMod val="65000"/>
                    <a:lumOff val="35000"/>
                  </a:schemeClr>
                </a:solidFill>
              </a:rPr>
              <a:t>چوپان مجبور شد برای یافتن گوسفند گمشده قربانی های بی شماری انجام دهد.</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fa" altLang="ko-KR" sz="3600">
                <a:solidFill>
                  <a:schemeClr val="tx1">
                    <a:lumMod val="65000"/>
                    <a:lumOff val="35000"/>
                  </a:schemeClr>
                </a:solidFill>
              </a:rPr>
              <a:t>عیسی جان خود را فدا کرد تا ما را نجات دهد.</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a" altLang="ko-KR" sz="3600">
                <a:solidFill>
                  <a:schemeClr val="tx1">
                    <a:lumMod val="65000"/>
                    <a:lumOff val="35000"/>
                  </a:schemeClr>
                </a:solidFill>
              </a:rPr>
              <a:t>ما باید از عیسی تشکر کنیم که ما را مانند یک گوسفند گمشده نجات داد.</a:t>
            </a:r>
            <a:r xmlns:a="http://schemas.openxmlformats.org/drawingml/2006/main">
              <a:rPr lang="fa"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fa" altLang="ko-KR" sz="3200"/>
              <a:t>عیسی کیست؟</a:t>
            </a:r>
            <a:r xmlns:a="http://schemas.openxmlformats.org/drawingml/2006/main">
              <a:rPr lang="f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a" altLang="ko-KR" sz="3600">
                <a:solidFill>
                  <a:srgbClr val="0070c0"/>
                </a:solidFill>
              </a:rPr>
              <a:t>عیسی</a:t>
            </a:r>
            <a:r xmlns:a="http://schemas.openxmlformats.org/drawingml/2006/main">
              <a:rPr lang="fa" altLang="en-US" sz="3600">
                <a:solidFill>
                  <a:srgbClr val="0070c0"/>
                </a:solidFill>
              </a:rPr>
              <a:t> </a:t>
            </a:r>
            <a:r xmlns:a="http://schemas.openxmlformats.org/drawingml/2006/main">
              <a:rPr lang="fa" altLang="ko-KR" sz="3600">
                <a:solidFill>
                  <a:srgbClr val="0070c0"/>
                </a:solidFill>
              </a:rPr>
              <a:t>است..</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fa" altLang="ko-KR" sz="3600">
                <a:solidFill>
                  <a:schemeClr val="tx1">
                    <a:lumMod val="65000"/>
                    <a:lumOff val="35000"/>
                  </a:schemeClr>
                </a:solidFill>
              </a:rPr>
              <a:t>عیسی کسی است که از توبه ما از گناه لذت می برد.</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آزمون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چوپان در جستجوی گوسفند گمشده چه نکرده است؟</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① </a:t>
            </a:r>
            <a:r xmlns:a="http://schemas.openxmlformats.org/drawingml/2006/main">
              <a:rPr lang="fa" altLang="ko-KR" sz="2800">
                <a:solidFill>
                  <a:schemeClr val="tx1">
                    <a:lumMod val="65000"/>
                    <a:lumOff val="35000"/>
                  </a:schemeClr>
                </a:solidFill>
              </a:rPr>
              <a:t>او 99 گوسفند را برای جستجوی گوسفند گمشده گذاشت.</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② </a:t>
            </a:r>
            <a:r xmlns:a="http://schemas.openxmlformats.org/drawingml/2006/main">
              <a:rPr lang="fa" altLang="ko-KR" sz="2800">
                <a:solidFill>
                  <a:schemeClr val="tx1">
                    <a:lumMod val="65000"/>
                    <a:lumOff val="35000"/>
                  </a:schemeClr>
                </a:solidFill>
              </a:rPr>
              <a:t>او از یافتن گمشده خوشحال شد.</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③ </a:t>
            </a:r>
            <a:r xmlns:a="http://schemas.openxmlformats.org/drawingml/2006/main">
              <a:rPr lang="fa" altLang="ko-KR" sz="2800">
                <a:solidFill>
                  <a:schemeClr val="tx1">
                    <a:lumMod val="65000"/>
                    <a:lumOff val="35000"/>
                  </a:schemeClr>
                </a:solidFill>
              </a:rPr>
              <a:t>او یک گوسفند جدید خرید.</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④ </a:t>
            </a:r>
            <a:r xmlns:a="http://schemas.openxmlformats.org/drawingml/2006/main">
              <a:rPr lang="fa" altLang="ko-KR" sz="2800">
                <a:solidFill>
                  <a:schemeClr val="tx1">
                    <a:lumMod val="65000"/>
                    <a:lumOff val="35000"/>
                  </a:schemeClr>
                </a:solidFill>
              </a:rPr>
              <a:t>او مردم را برای مهمانی فراخواند.</a:t>
            </a:r>
            <a:r xmlns:a="http://schemas.openxmlformats.org/drawingml/2006/main">
              <a:rPr lang="f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rgbClr val="ff0000"/>
                </a:solidFill>
              </a:rPr>
              <a:t>③ </a:t>
            </a:r>
            <a:r xmlns:a="http://schemas.openxmlformats.org/drawingml/2006/main">
              <a:rPr lang="fa" altLang="ko-KR" sz="2800">
                <a:solidFill>
                  <a:srgbClr val="ff0000"/>
                </a:solidFill>
              </a:rPr>
              <a:t>او یک گوسفند جدید خرید.</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solidFill>
                  <a:srgbClr val="ff0000"/>
                </a:solidFill>
              </a:rPr>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fa" altLang="ko-KR" sz="3600"/>
              <a:t>من به شما می گویم که به همین ترتیب در بهشت برای یک گناهکار که توبه می کند شادی بیشتری خواهد داشت تا برای نود و نه فرد عادل که نیازی به توبه ندارند.</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fa" altLang="ko-KR" sz="2800">
                <a:solidFill>
                  <a:schemeClr val="tx1">
                    <a:lumMod val="65000"/>
                    <a:lumOff val="35000"/>
                  </a:schemeClr>
                </a:solidFill>
              </a:rPr>
              <a:t>لوک</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a" altLang="ko-KR" b="1">
                <a:solidFill>
                  <a:schemeClr val="tx1">
                    <a:lumMod val="50000"/>
                    <a:lumOff val="50000"/>
                  </a:schemeClr>
                </a:solidFill>
              </a:rPr>
              <a:t>شماره 70 کلام 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fa" altLang="ko-KR" sz="4400"/>
              <a:t>داستان سامری خوب</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fa" altLang="ko-KR" sz="3600"/>
              <a:t>"به نظر شما کدام یک از این سه نفر همسایه مردی بود که به دست دزدان افتاد؟"</a:t>
            </a:r>
            <a:endParaRPr xmlns:a="http://schemas.openxmlformats.org/drawingml/2006/main" lang="en-US" altLang="ko-KR" sz="3600"/>
          </a:p>
          <a:p>
            <a:pPr xmlns:a="http://schemas.openxmlformats.org/drawingml/2006/main" lvl="0">
              <a:defRPr/>
            </a:pPr>
            <a:r xmlns:a="http://schemas.openxmlformats.org/drawingml/2006/main">
              <a:rPr lang="fa" altLang="ko-KR" sz="3600"/>
              <a:t>کارشناس قانون پاسخ داد: آن که به او رحم کرد. عیسی به او گفت: برو و همینطور عمل کن.</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a" altLang="ko-KR" sz="2800">
                <a:solidFill>
                  <a:schemeClr val="tx1">
                    <a:lumMod val="65000"/>
                    <a:lumOff val="35000"/>
                  </a:schemeClr>
                </a:solidFill>
              </a:rPr>
              <a:t>لوک</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10:</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در حالی که مردی به تنهایی قدم می زد با دزدان روبرو شد. لباس هایش را درآوردند و کتک زدند و رفتند و نیمه جان او را رها کردند.</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سپس در راه اتفاقاً کشیشی او را دید، از آن طرف رد شد. یک لاوی هم همینطور.</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در داخل اصطبل بیت لحم، مریم، یوسف و عیسی نوزاد بودند که به عنوان پادشاه به زمین آمدند.</a:t>
            </a:r>
            <a:r xmlns:a="http://schemas.openxmlformats.org/drawingml/2006/main">
              <a:rPr lang="f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ثالثاً یک سامری او را دید. سامریان افرادی بودند که یهودیان دوست نداشتند.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اما سامری بر او دلسوزی کرد، پس با او رفتار کرد و به خوبی از او مراقبت کرد.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عیسی گفت: «مردم خدا در هر زمان باید همسایه خوبی باشند که به نیازمندان کمک کند.»</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درس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fa" altLang="ko-KR" sz="3200">
                <a:solidFill>
                  <a:schemeClr val="tx1">
                    <a:lumMod val="65000"/>
                    <a:lumOff val="35000"/>
                  </a:schemeClr>
                </a:solidFill>
              </a:rPr>
              <a:t>کاهن و لاویان، در ظاهر، به خدا نزدیک به نظر می رسیدند، اما هیچ کس دیگری را دوست نداشتند.</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a" altLang="ko-KR" sz="3200">
                <a:solidFill>
                  <a:schemeClr val="tx1">
                    <a:lumMod val="65000"/>
                    <a:lumOff val="35000"/>
                  </a:schemeClr>
                </a:solidFill>
              </a:rPr>
              <a:t>سامری، در ظاهر، به نظر می رسید که به خدا نزدیک نیست، اما همسایه خوبی بود که مایل بود دیگران را دوست داشته باشد.</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a" altLang="ko-KR" sz="3200">
                <a:solidFill>
                  <a:schemeClr val="tx1">
                    <a:lumMod val="65000"/>
                    <a:lumOff val="35000"/>
                  </a:schemeClr>
                </a:solidFill>
              </a:rPr>
              <a:t>ما هم باید کسانی باشیم که به همسایگان نیازمند کمک کنیم اگر به خدا نزدیک هستیم.</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fa" altLang="ko-KR" sz="3200"/>
              <a:t>عیسی کیست؟</a:t>
            </a:r>
            <a:r xmlns:a="http://schemas.openxmlformats.org/drawingml/2006/main">
              <a:rPr lang="f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a" altLang="ko-KR" sz="3600">
                <a:solidFill>
                  <a:srgbClr val="0070c0"/>
                </a:solidFill>
              </a:rPr>
              <a:t>عیسی هست..</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fa" altLang="ko-KR" sz="3600">
                <a:solidFill>
                  <a:schemeClr val="tx1">
                    <a:lumMod val="65000"/>
                    <a:lumOff val="35000"/>
                  </a:schemeClr>
                </a:solidFill>
              </a:rPr>
              <a:t>ما کسانی هستیم که مجبوریم برای گناهانمان بمیریم، درست مثل کسانی که دزدیده شده اند.</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fa" altLang="ko-KR" sz="3600">
                <a:solidFill>
                  <a:schemeClr val="tx1">
                    <a:lumMod val="65000"/>
                    <a:lumOff val="35000"/>
                  </a:schemeClr>
                </a:solidFill>
              </a:rPr>
              <a:t>اما عیسی کسی است که ما را از این وضعیت وحشتناک نجات داد.</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آزمون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کاهن و لاوی وقتی مردی را دیدند که دزدیده شده بود چه کردند؟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① </a:t>
            </a:r>
            <a:r xmlns:a="http://schemas.openxmlformats.org/drawingml/2006/main">
              <a:rPr lang="fa" altLang="ko-KR" sz="2800">
                <a:solidFill>
                  <a:schemeClr val="tx1">
                    <a:lumMod val="65000"/>
                    <a:lumOff val="35000"/>
                  </a:schemeClr>
                </a:solidFill>
              </a:rPr>
              <a:t>برای او دعا کردند.</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② </a:t>
            </a:r>
            <a:r xmlns:a="http://schemas.openxmlformats.org/drawingml/2006/main">
              <a:rPr lang="fa" altLang="ko-KR" sz="2800">
                <a:solidFill>
                  <a:schemeClr val="tx1">
                    <a:lumMod val="65000"/>
                    <a:lumOff val="35000"/>
                  </a:schemeClr>
                </a:solidFill>
              </a:rPr>
              <a:t>زخم هایش را درمان کرد.</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③ </a:t>
            </a:r>
            <a:r xmlns:a="http://schemas.openxmlformats.org/drawingml/2006/main">
              <a:rPr lang="fa" altLang="ko-KR" sz="2800">
                <a:solidFill>
                  <a:schemeClr val="tx1">
                    <a:lumMod val="65000"/>
                    <a:lumOff val="35000"/>
                  </a:schemeClr>
                </a:solidFill>
              </a:rPr>
              <a:t>او را به بیمارستان بردند.</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④ </a:t>
            </a:r>
            <a:r xmlns:a="http://schemas.openxmlformats.org/drawingml/2006/main">
              <a:rPr lang="fa" altLang="ko-KR" sz="2800">
                <a:solidFill>
                  <a:schemeClr val="tx1">
                    <a:lumMod val="65000"/>
                    <a:lumOff val="35000"/>
                  </a:schemeClr>
                </a:solidFill>
              </a:rPr>
              <a:t>از آن طرف از کنارش گذشتند.</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rgbClr val="ff0000"/>
                </a:solidFill>
              </a:rPr>
              <a:t>④ </a:t>
            </a:r>
            <a:r xmlns:a="http://schemas.openxmlformats.org/drawingml/2006/main">
              <a:rPr lang="fa" altLang="ko-KR" sz="2800">
                <a:solidFill>
                  <a:srgbClr val="ff0000"/>
                </a:solidFill>
              </a:rPr>
              <a:t>از آن طرف از کنارش گذشتند.</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fa" altLang="ko-KR" sz="3600"/>
              <a:t>"به نظر شما کدام یک از این سه نفر همسایه مردی بود که به دست دزدان افتاد؟"</a:t>
            </a:r>
            <a:endParaRPr xmlns:a="http://schemas.openxmlformats.org/drawingml/2006/main" lang="en-US" altLang="ko-KR" sz="3600"/>
          </a:p>
          <a:p>
            <a:pPr xmlns:a="http://schemas.openxmlformats.org/drawingml/2006/main" lvl="0">
              <a:defRPr/>
            </a:pPr>
            <a:r xmlns:a="http://schemas.openxmlformats.org/drawingml/2006/main">
              <a:rPr lang="fa" altLang="ko-KR" sz="3600"/>
              <a:t>کارشناس قانون پاسخ داد: آن که به او رحم کرد. عیسی به او گفت: برو و همینطور عمل کن.</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a" altLang="ko-KR" sz="2800">
                <a:solidFill>
                  <a:schemeClr val="tx1">
                    <a:lumMod val="65000"/>
                    <a:lumOff val="35000"/>
                  </a:schemeClr>
                </a:solidFill>
              </a:rPr>
              <a:t>لوک</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10:</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a" altLang="ko-KR" b="1">
                <a:solidFill>
                  <a:schemeClr val="tx1">
                    <a:lumMod val="50000"/>
                    <a:lumOff val="50000"/>
                  </a:schemeClr>
                </a:solidFill>
              </a:rPr>
              <a:t>شماره 71 کلام 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fa" altLang="ko-KR" sz="4400"/>
              <a:t>مریم و مارتا</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fa" altLang="ko-KR" sz="4000"/>
              <a:t>اما فقط یک چیز لازم است مریم بهتر را برگزیده و از او گرفته نخواهد شد.»</a:t>
            </a:r>
            <a:endParaRPr xmlns:a="http://schemas.openxmlformats.org/drawingml/2006/main" lang="en-US" altLang="ko-KR" sz="4000"/>
          </a:p>
          <a:p>
            <a:pPr xmlns:a="http://schemas.openxmlformats.org/drawingml/2006/main" lvl="0">
              <a:defRPr/>
            </a:pPr>
            <a:r xmlns:a="http://schemas.openxmlformats.org/drawingml/2006/main">
              <a:rPr lang="fa"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fa"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a" altLang="ko-KR" sz="2800">
                <a:solidFill>
                  <a:schemeClr val="tx1">
                    <a:lumMod val="65000"/>
                    <a:lumOff val="35000"/>
                  </a:schemeClr>
                </a:solidFill>
              </a:rPr>
              <a:t>لوک</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10:</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عیسی به خانه مریم و مرتا دعوت شد.</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پزشکان شرق طلا، بخور و مری را که تهیه کرده بودند به عیسی هدیه دادند. "از تو متشکرم عیسی که به این سرزمین آمدی!"</a:t>
            </a:r>
            <a:r xmlns:a="http://schemas.openxmlformats.org/drawingml/2006/main">
              <a:rPr lang="f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در حالی که مارتا مشغول کار بود، مریم مشتاقانه به سخنان عیسی گوش داد.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مارتا فکر کرد: «باورم نمی‌شود که مری به من اجازه دهد وقتی خیلی سرم شلوغ است، تنها کار کنم.</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سرانجام مارتا به عیسی شکایت کرد. "عیسی، لطفا مریم را رها کن. من کار زیادی دارم که به تنهایی انجام دهم."</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عیسی گفت: "زیاد کار نکن، مریم دوست دارد گوش کند، پس به گوش دادن ادامه خواهد داد."</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solidFill>
                  <a:srgbClr val="ff0000"/>
                </a:solidFill>
              </a:rPr>
              <a:t>درس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fa" altLang="ko-KR" sz="3200">
                <a:solidFill>
                  <a:schemeClr val="tx1">
                    <a:lumMod val="65000"/>
                    <a:lumOff val="35000"/>
                  </a:schemeClr>
                </a:solidFill>
              </a:rPr>
              <a:t>مارتا فکر کرد درست نیست که مریم به سخنان عیسی گوش دهد، در حالی که آنها کارهای زیادی برای انجام دادن داشتند.</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a" altLang="ko-KR" sz="3200">
                <a:solidFill>
                  <a:schemeClr val="tx1">
                    <a:lumMod val="65000"/>
                    <a:lumOff val="35000"/>
                  </a:schemeClr>
                </a:solidFill>
              </a:rPr>
              <a:t>اما عیسی به آنها آموخت که گوش دادن به عیسی از هر چیز دیگری ارزشمندتر است.</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a" altLang="ko-KR" sz="3200">
                <a:solidFill>
                  <a:schemeClr val="tx1">
                    <a:lumMod val="65000"/>
                    <a:lumOff val="35000"/>
                  </a:schemeClr>
                </a:solidFill>
              </a:rPr>
              <a:t>زمان گوش دادن و یادگیری کتاب مقدس برای ما با ارزش ترین زمان است.</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a" altLang="ko-KR" sz="3200">
                <a:solidFill>
                  <a:schemeClr val="tx1">
                    <a:lumMod val="65000"/>
                    <a:lumOff val="35000"/>
                  </a:schemeClr>
                </a:solidFill>
              </a:rPr>
              <a:t>ما نباید از وقت گوش دادن به کتاب مقدس و آموختن از آن محروم شویم.</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fa" altLang="ko-KR" sz="3200"/>
              <a:t>عیسی کیست؟</a:t>
            </a:r>
            <a:r xmlns:a="http://schemas.openxmlformats.org/drawingml/2006/main">
              <a:rPr lang="f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a" altLang="ko-KR" sz="3600">
                <a:solidFill>
                  <a:srgbClr val="0070c0"/>
                </a:solidFill>
              </a:rPr>
              <a:t>عیسی هست..</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fa" altLang="ko-KR" sz="3600">
                <a:solidFill>
                  <a:schemeClr val="tx1">
                    <a:lumMod val="65000"/>
                    <a:lumOff val="35000"/>
                  </a:schemeClr>
                </a:solidFill>
              </a:rPr>
              <a:t>عیسی کسی است که کسانی را که کلام خدا را می شنوند دوست دارد.</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آزمون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a" altLang="ko-KR" sz="3200">
                <a:solidFill>
                  <a:schemeClr val="tx1">
                    <a:lumMod val="65000"/>
                    <a:lumOff val="35000"/>
                  </a:schemeClr>
                </a:solidFill>
              </a:rPr>
              <a:t>مری در حالی که مارتا زیاد کار می کرد چه کرد؟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① </a:t>
            </a:r>
            <a:r xmlns:a="http://schemas.openxmlformats.org/drawingml/2006/main">
              <a:rPr lang="fa" altLang="ko-KR" sz="2800">
                <a:solidFill>
                  <a:schemeClr val="tx1">
                    <a:lumMod val="65000"/>
                    <a:lumOff val="35000"/>
                  </a:schemeClr>
                </a:solidFill>
              </a:rPr>
              <a:t>او دعا کرد.</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② </a:t>
            </a:r>
            <a:r xmlns:a="http://schemas.openxmlformats.org/drawingml/2006/main">
              <a:rPr lang="fa" altLang="ko-KR" sz="2800">
                <a:solidFill>
                  <a:schemeClr val="tx1">
                    <a:lumMod val="65000"/>
                    <a:lumOff val="35000"/>
                  </a:schemeClr>
                </a:solidFill>
              </a:rPr>
              <a:t>او به سخنان عیسی گوش داد.</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③ </a:t>
            </a:r>
            <a:r xmlns:a="http://schemas.openxmlformats.org/drawingml/2006/main">
              <a:rPr lang="fa" altLang="ko-KR" sz="2800">
                <a:solidFill>
                  <a:schemeClr val="tx1">
                    <a:lumMod val="65000"/>
                    <a:lumOff val="35000"/>
                  </a:schemeClr>
                </a:solidFill>
              </a:rPr>
              <a:t>او خواب بود.</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chemeClr val="tx1">
                    <a:lumMod val="65000"/>
                    <a:lumOff val="35000"/>
                  </a:schemeClr>
                </a:solidFill>
              </a:rPr>
              <a:t>④ </a:t>
            </a:r>
            <a:r xmlns:a="http://schemas.openxmlformats.org/drawingml/2006/main">
              <a:rPr lang="fa" altLang="ko-KR" sz="2800">
                <a:solidFill>
                  <a:schemeClr val="tx1">
                    <a:lumMod val="65000"/>
                    <a:lumOff val="35000"/>
                  </a:schemeClr>
                </a:solidFill>
              </a:rPr>
              <a:t>او سخت به مارتا کمک کرد.</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a" altLang="en-US" sz="2800">
                <a:solidFill>
                  <a:srgbClr val="ff0000"/>
                </a:solidFill>
              </a:rPr>
              <a:t>② </a:t>
            </a:r>
            <a:r xmlns:a="http://schemas.openxmlformats.org/drawingml/2006/main">
              <a:rPr lang="fa" altLang="ko-KR" sz="2800">
                <a:solidFill>
                  <a:srgbClr val="ff0000"/>
                </a:solidFill>
              </a:rPr>
              <a:t>او به سخنان عیسی گوش داد.</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a" altLang="ko-KR" sz="4000"/>
              <a:t>کلمه امروز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fa" altLang="ko-KR" sz="4000"/>
              <a:t>اما فقط یک چیز لازم است مریم بهتر را برگزیده و از او گرفته نخواهد شد.»</a:t>
            </a:r>
            <a:endParaRPr xmlns:a="http://schemas.openxmlformats.org/drawingml/2006/main" lang="en-US" altLang="ko-KR" sz="4000"/>
          </a:p>
          <a:p>
            <a:pPr xmlns:a="http://schemas.openxmlformats.org/drawingml/2006/main" lvl="0">
              <a:defRPr/>
            </a:pPr>
            <a:r xmlns:a="http://schemas.openxmlformats.org/drawingml/2006/main">
              <a:rPr lang="fa"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fa"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a" altLang="ko-KR" sz="2800">
                <a:solidFill>
                  <a:schemeClr val="tx1">
                    <a:lumMod val="65000"/>
                    <a:lumOff val="35000"/>
                  </a:schemeClr>
                </a:solidFill>
              </a:rPr>
              <a:t>لوک</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10:</a:t>
            </a:r>
            <a:r xmlns:a="http://schemas.openxmlformats.org/drawingml/2006/main">
              <a:rPr lang="fa" altLang="en-US" sz="2800">
                <a:solidFill>
                  <a:schemeClr val="tx1">
                    <a:lumMod val="65000"/>
                    <a:lumOff val="35000"/>
                  </a:schemeClr>
                </a:solidFill>
              </a:rPr>
              <a:t> </a:t>
            </a:r>
            <a:r xmlns:a="http://schemas.openxmlformats.org/drawingml/2006/main">
              <a:rPr lang="fa"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fa" altLang="ko-KR" sz="2500" dirty="0">
                <a:solidFill>
                  <a:schemeClr val="tx1">
                    <a:lumMod val="65000"/>
                    <a:lumOff val="35000"/>
                  </a:schemeClr>
                </a:solidFill>
              </a:rPr>
              <a:t>باکره ای به نام مریم در جلیل اسرائیل زندگی می کرد. او با مرد جوانی به نام یوسف نامزد بود.</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t>درس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fa" sz="3200">
                <a:solidFill>
                  <a:schemeClr val="tx1">
                    <a:lumMod val="65000"/>
                    <a:lumOff val="35000"/>
                  </a:schemeClr>
                </a:solidFill>
              </a:rPr>
              <a:t>پزشکان برای پرستش عیسی، پادشاه، حتی دور از اسرائیل آمدند.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عیسی پادشاه واقعی مردم است</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در سراسر جهان.</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عیسی نیز پادشاه من است.</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ما باید با پرستش و پیروی از عیسی که همیشه پادشاه است زندگی کنیم.</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fa" sz="3200"/>
              <a:t>عیسی کیست؟</a:t>
            </a:r>
            <a:r xmlns:a="http://schemas.openxmlformats.org/drawingml/2006/main">
              <a:rPr altLang="en-US" lang="f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rgbClr val="0070c0"/>
                </a:solidFill>
              </a:rPr>
              <a:t>عیسی..</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عیسی سزاوار پرستش ماست.</a:t>
            </a:r>
            <a:r xmlns:a="http://schemas.openxmlformats.org/drawingml/2006/main">
              <a:rPr altLang="en-US" lang="fa"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امروز</a:t>
            </a:r>
            <a:r xmlns:a="http://schemas.openxmlformats.org/drawingml/2006/main">
              <a:rPr altLang="en-US" lang="fa" sz="4000">
                <a:solidFill>
                  <a:srgbClr val="ff0000"/>
                </a:solidFill>
              </a:rPr>
              <a:t> </a:t>
            </a:r>
            <a:r xmlns:a="http://schemas.openxmlformats.org/drawingml/2006/main">
              <a:rPr altLang="ko-KR" lang="fa" sz="4000">
                <a:solidFill>
                  <a:srgbClr val="ff0000"/>
                </a:solidFill>
              </a:rPr>
              <a:t>امتحان</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کدام یک را عیسی به عنوان هدیه تولد نگرفت؟</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① </a:t>
            </a:r>
            <a:r xmlns:a="http://schemas.openxmlformats.org/drawingml/2006/main">
              <a:rPr altLang="ko-KR" lang="fa" sz="2800">
                <a:solidFill>
                  <a:schemeClr val="tx1">
                    <a:lumMod val="65000"/>
                    <a:lumOff val="35000"/>
                  </a:schemeClr>
                </a:solidFill>
              </a:rPr>
              <a:t>طلا</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② </a:t>
            </a:r>
            <a:r xmlns:a="http://schemas.openxmlformats.org/drawingml/2006/main">
              <a:rPr altLang="ko-KR" lang="fa" sz="2800">
                <a:solidFill>
                  <a:schemeClr val="tx1">
                    <a:lumMod val="65000"/>
                    <a:lumOff val="35000"/>
                  </a:schemeClr>
                </a:solidFill>
              </a:rPr>
              <a:t>بخور دادن</a:t>
            </a:r>
            <a:r xmlns:a="http://schemas.openxmlformats.org/drawingml/2006/main">
              <a:rPr altLang="en-US" lang="fa"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③ </a:t>
            </a:r>
            <a:r xmlns:a="http://schemas.openxmlformats.org/drawingml/2006/main">
              <a:rPr altLang="ko-KR" lang="fa" sz="2800">
                <a:solidFill>
                  <a:schemeClr val="tx1">
                    <a:lumMod val="65000"/>
                    <a:lumOff val="35000"/>
                  </a:schemeClr>
                </a:solidFill>
              </a:rPr>
              <a:t>مر</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④ </a:t>
            </a:r>
            <a:r xmlns:a="http://schemas.openxmlformats.org/drawingml/2006/main">
              <a:rPr altLang="ko-KR" lang="fa" sz="2800">
                <a:solidFill>
                  <a:schemeClr val="tx1">
                    <a:lumMod val="65000"/>
                    <a:lumOff val="35000"/>
                  </a:schemeClr>
                </a:solidFill>
              </a:rPr>
              <a:t>کامپیوتر</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rgbClr val="ff0000"/>
                </a:solidFill>
              </a:rPr>
              <a:t>④ </a:t>
            </a:r>
            <a:r xmlns:a="http://schemas.openxmlformats.org/drawingml/2006/main">
              <a:rPr altLang="ko-KR" lang="fa" sz="2800">
                <a:solidFill>
                  <a:srgbClr val="ff0000"/>
                </a:solidFill>
              </a:rPr>
              <a:t>کامپیوتر</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امروز</a:t>
            </a:r>
            <a:r xmlns:a="http://schemas.openxmlformats.org/drawingml/2006/main">
              <a:rPr altLang="en-US" lang="fa" sz="4000">
                <a:solidFill>
                  <a:srgbClr val="ff0000"/>
                </a:solidFill>
              </a:rPr>
              <a:t> </a:t>
            </a:r>
            <a:r xmlns:a="http://schemas.openxmlformats.org/drawingml/2006/main">
              <a:rPr altLang="ko-KR" lang="fa" sz="4000">
                <a:solidFill>
                  <a:srgbClr val="ff0000"/>
                </a:solidFill>
              </a:rPr>
              <a:t>کلمه</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وقتی به خانه آمدند، طفل را با مادرش مریم دیدند و سجده کردند و او را عبادت کردند. سپس گنجینه های خود را گشودند و هدایایی از طلا و بخور و مر به او دادند.</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fa" sz="2800">
                <a:solidFill>
                  <a:schemeClr val="tx1">
                    <a:lumMod val="65000"/>
                    <a:lumOff val="35000"/>
                  </a:schemeClr>
                </a:solidFill>
              </a:rPr>
              <a:t>متی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a" altLang="ko-KR" b="1">
                <a:solidFill>
                  <a:schemeClr val="tx1">
                    <a:lumMod val="50000"/>
                    <a:lumOff val="50000"/>
                  </a:schemeClr>
                </a:solidFill>
              </a:rPr>
              <a:t>خیر</a:t>
            </a:r>
            <a:r xmlns:a="http://schemas.openxmlformats.org/drawingml/2006/main">
              <a:rPr lang="fa" altLang="en-US" b="1">
                <a:solidFill>
                  <a:schemeClr val="tx1">
                    <a:lumMod val="50000"/>
                    <a:lumOff val="50000"/>
                  </a:schemeClr>
                </a:solidFill>
              </a:rPr>
              <a:t> </a:t>
            </a:r>
            <a:r xmlns:a="http://schemas.openxmlformats.org/drawingml/2006/main">
              <a:rPr lang="fa" altLang="ko-KR" b="1">
                <a:solidFill>
                  <a:schemeClr val="tx1">
                    <a:lumMod val="50000"/>
                    <a:lumOff val="50000"/>
                  </a:schemeClr>
                </a:solidFill>
              </a:rPr>
              <a:t>48 کلام 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fa" altLang="ko-KR" sz="4400"/>
              <a:t>بچه عیسی به مصر فرار کرد</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کلمه امروز</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وقتی رفتند، فرشته خداوند در خواب بر یوسف ظاهر شد. او گفت: «برخیز، طفل و مادرش را بگیر و به مصر فرار کن و در آنجا بمان تا به تو بگویم، زیرا هیرودیس به جستجوی کودک می‌رود تا او را بکشد.»</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a" sz="2800">
                <a:solidFill>
                  <a:schemeClr val="tx1">
                    <a:lumMod val="65000"/>
                    <a:lumOff val="35000"/>
                  </a:schemeClr>
                </a:solidFill>
              </a:rPr>
              <a:t>متی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هیرودیس، پادشاه اسرائیل، از طریق مجوس خبر تولد عیسی را شنید و نقشه ای برای کشتن عیسی کشید.</a:t>
            </a:r>
            <a:r xmlns:a="http://schemas.openxmlformats.org/drawingml/2006/main">
              <a:rPr lang="f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با این حال، خدا که از تمام توطئه هیرودیس آگاه بود، در خواب گفت که مجوس باید از دست هیرودیس بروند.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همچنین یوسف شوهر مریم در خواب شنید که فرشته ای می گوید: «به مصر فرار کن. هیرودیس می‌خواهد عیسی را بکشد.»</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fa" sz="2800">
                <a:solidFill>
                  <a:schemeClr val="tx1">
                    <a:lumMod val="65000"/>
                    <a:lumOff val="35000"/>
                  </a:schemeClr>
                </a:solidFill>
              </a:rPr>
              <a:t>یوسف با شنیدن این سخن، مریم و عیسی نوزاد را گرفت و از هیرودیس به مصر گریخت.</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fa" sz="2800">
                <a:solidFill>
                  <a:schemeClr val="tx1">
                    <a:lumMod val="65000"/>
                    <a:lumOff val="35000"/>
                  </a:schemeClr>
                </a:solidFill>
              </a:rPr>
              <a:t>روزی فرشته ای بر مریم ظاهر شد. «سلام، شما که بسیار مورد لطف هستید! خداوند با شماست.»</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در همین حال، هیرودیس که می دانست فریب مغان را خورده بود، دستور وحشتناکی داد تا همه نوزادان بیت لحم را بکشند. عیسی مجبور شد تا زمان مرگ هیرودیس در مصر بماند.</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درس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fa" sz="3200">
                <a:solidFill>
                  <a:schemeClr val="tx1">
                    <a:lumMod val="65000"/>
                    <a:lumOff val="35000"/>
                  </a:schemeClr>
                </a:solidFill>
              </a:rPr>
              <a:t>شبانان و مجوسان تشخیص دادند که عیسی کیست.</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با این حال، هیرودیس، پادشاه، عیسی را نشناخت. علاوه بر این، به دلیل طمع خود، او مرتکب گناهان ظالمانه ای شد تا عیسی را بکشد.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افراد زیادی در جهان هستند که از شنیدن در مورد عیسی امتناع می ورزند.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گناه بسیار سنگینی است.</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fa" sz="3200"/>
              <a:t>عیسی کیست؟</a:t>
            </a:r>
            <a:r xmlns:a="http://schemas.openxmlformats.org/drawingml/2006/main">
              <a:rPr altLang="en-US" lang="f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rgbClr val="0070c0"/>
                </a:solidFill>
              </a:rPr>
              <a:t>عیسی..</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عیسی کسی است که نمی تواند با قدرت انسان جرأت کند.</a:t>
            </a:r>
            <a:r xmlns:a="http://schemas.openxmlformats.org/drawingml/2006/main">
              <a:rPr altLang="en-US" lang="fa"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آزمون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عیسی از دست هیرودیس کجا فرار کرد؟</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① </a:t>
            </a:r>
            <a:r xmlns:a="http://schemas.openxmlformats.org/drawingml/2006/main">
              <a:rPr altLang="ko-KR" lang="fa" sz="2800">
                <a:solidFill>
                  <a:schemeClr val="tx1">
                    <a:lumMod val="65000"/>
                    <a:lumOff val="35000"/>
                  </a:schemeClr>
                </a:solidFill>
              </a:rPr>
              <a:t>مصر</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② </a:t>
            </a:r>
            <a:r xmlns:a="http://schemas.openxmlformats.org/drawingml/2006/main">
              <a:rPr altLang="ko-KR" lang="fa" sz="2800">
                <a:solidFill>
                  <a:schemeClr val="tx1">
                    <a:lumMod val="65000"/>
                    <a:lumOff val="35000"/>
                  </a:schemeClr>
                </a:solidFill>
              </a:rPr>
              <a:t>آمریکا</a:t>
            </a:r>
            <a:r xmlns:a="http://schemas.openxmlformats.org/drawingml/2006/main">
              <a:rPr altLang="en-US" lang="fa"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③ </a:t>
            </a:r>
            <a:r xmlns:a="http://schemas.openxmlformats.org/drawingml/2006/main">
              <a:rPr altLang="ko-KR" lang="fa" sz="2800">
                <a:solidFill>
                  <a:schemeClr val="tx1">
                    <a:lumMod val="65000"/>
                    <a:lumOff val="35000"/>
                  </a:schemeClr>
                </a:solidFill>
              </a:rPr>
              <a:t>کره</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④ </a:t>
            </a:r>
            <a:r xmlns:a="http://schemas.openxmlformats.org/drawingml/2006/main">
              <a:rPr altLang="ko-KR" lang="fa" sz="2800">
                <a:solidFill>
                  <a:schemeClr val="tx1">
                    <a:lumMod val="65000"/>
                    <a:lumOff val="35000"/>
                  </a:schemeClr>
                </a:solidFill>
              </a:rPr>
              <a:t>اسرائیل</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rgbClr val="ff0000"/>
                </a:solidFill>
              </a:rPr>
              <a:t>① </a:t>
            </a:r>
            <a:r xmlns:a="http://schemas.openxmlformats.org/drawingml/2006/main">
              <a:rPr altLang="ko-KR" lang="fa" sz="2800">
                <a:solidFill>
                  <a:srgbClr val="ff0000"/>
                </a:solidFill>
              </a:rPr>
              <a:t>مصر</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کلمه امروز</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وقتی رفتند، فرشته خداوند در خواب بر یوسف ظاهر شد. او گفت: «برخیز، طفل و مادرش را بگیر و به مصر فرار کن و در آنجا بمان تا به تو بگویم، زیرا هیرودیس به جستجوی کودک می‌رود تا او را بکشد.»</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a" sz="2800">
                <a:solidFill>
                  <a:schemeClr val="tx1">
                    <a:lumMod val="65000"/>
                    <a:lumOff val="35000"/>
                  </a:schemeClr>
                </a:solidFill>
              </a:rPr>
              <a:t>متی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fa" altLang="ko-KR" b="1">
                <a:solidFill>
                  <a:schemeClr val="tx1">
                    <a:lumMod val="50000"/>
                    <a:lumOff val="50000"/>
                  </a:schemeClr>
                </a:solidFill>
              </a:rPr>
              <a:t>شماره 49 کلام 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fa" altLang="ko-KR" sz="4400"/>
              <a:t>عیسی پسر در معبد</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کلمه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"چرا دنبال من می گشتی؟" او درخواست کرد. "آیا نمی دانستی که من باید در خانه پدرم باشم؟"</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a" sz="2800">
                <a:solidFill>
                  <a:schemeClr val="tx1">
                    <a:lumMod val="65000"/>
                    <a:lumOff val="35000"/>
                  </a:schemeClr>
                </a:solidFill>
              </a:rPr>
              <a:t>لوک</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در عید پسح، هنگامی که عیسی 12 ساله بود، او و والدینش به معبد اورشلیم آمدند.</a:t>
            </a:r>
            <a:r xmlns:a="http://schemas.openxmlformats.org/drawingml/2006/main">
              <a:rPr lang="f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در راه بازگشت به خانه از معبد اورشلیم، یوسف و مریم نتوانستند عیسی را بیابند.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یوسف و مریم برای یافتن عیسی به معبد اورشلیم بازگشتند.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fa" altLang="ko-KR" sz="2800" dirty="0">
                <a:solidFill>
                  <a:schemeClr val="tx1">
                    <a:lumMod val="65000"/>
                    <a:lumOff val="35000"/>
                  </a:schemeClr>
                </a:solidFill>
              </a:rPr>
              <a:t>«مریم، پسری به دنیا خواهی آورد و نام عیسی را به او خواهی داد.» او از این خبر می ترسید.</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«آیا نمی دانستی که من در خانه پدرم هستم؟» عیسی با معلمان کتاب مقدس در معبد بحث می کرد.</a:t>
            </a:r>
            <a:r xmlns:a="http://schemas.openxmlformats.org/drawingml/2006/main">
              <a:rPr lang="f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fa" sz="2800">
                <a:solidFill>
                  <a:schemeClr val="tx1">
                    <a:lumMod val="65000"/>
                    <a:lumOff val="35000"/>
                  </a:schemeClr>
                </a:solidFill>
              </a:rPr>
              <a:t>از آن زمان، عیسی پسر با رشد عقل و قدش با خدا و مردم محبت بیشتری پیدا کرد.</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درس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fa" sz="3200">
                <a:solidFill>
                  <a:schemeClr val="tx1">
                    <a:lumMod val="65000"/>
                    <a:lumOff val="35000"/>
                  </a:schemeClr>
                </a:solidFill>
              </a:rPr>
              <a:t>عیسی پسر از کودکی می دانست که پسر خداست. و صمیمانه برای زندگی به عنوان یک ناجی آماده شد.</a:t>
            </a:r>
            <a:r xmlns:a="http://schemas.openxmlformats.org/drawingml/2006/main">
              <a:rPr altLang="en-US" lang="fa"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با اینکه جوانیم</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ما باید به وضوح به یاد داشته باشیم که ما فرزندان خدا هستیم.</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پس باید به خدا و مردم نشان دهیم که به عنوان فرزندان خدا زندگی می کنیم.</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fa" sz="3200">
                <a:solidFill>
                  <a:srgbClr val="ff0000"/>
                </a:solidFill>
              </a:rPr>
              <a:t>عیسی کیست؟</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rgbClr val="0070c0"/>
                </a:solidFill>
              </a:rPr>
              <a:t>عیسی..</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عیسی پسر خداست، اما او الگوی فروتنی و اطاعت از والدین جسمانی بود.</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آزمون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عیسی گمشده کجا بود؟</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① </a:t>
            </a:r>
            <a:r xmlns:a="http://schemas.openxmlformats.org/drawingml/2006/main">
              <a:rPr altLang="ko-KR" lang="fa" sz="2800">
                <a:solidFill>
                  <a:schemeClr val="tx1">
                    <a:lumMod val="65000"/>
                    <a:lumOff val="35000"/>
                  </a:schemeClr>
                </a:solidFill>
              </a:rPr>
              <a:t>در</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را</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توالت</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② </a:t>
            </a:r>
            <a:r xmlns:a="http://schemas.openxmlformats.org/drawingml/2006/main">
              <a:rPr altLang="ko-KR" lang="fa" sz="2800">
                <a:solidFill>
                  <a:schemeClr val="tx1">
                    <a:lumMod val="65000"/>
                    <a:lumOff val="35000"/>
                  </a:schemeClr>
                </a:solidFill>
              </a:rPr>
              <a:t>در قصر</a:t>
            </a:r>
            <a:r xmlns:a="http://schemas.openxmlformats.org/drawingml/2006/main">
              <a:rPr altLang="en-US" lang="fa"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③ </a:t>
            </a:r>
            <a:r xmlns:a="http://schemas.openxmlformats.org/drawingml/2006/main">
              <a:rPr altLang="ko-KR" lang="fa" sz="2800">
                <a:solidFill>
                  <a:schemeClr val="tx1">
                    <a:lumMod val="65000"/>
                    <a:lumOff val="35000"/>
                  </a:schemeClr>
                </a:solidFill>
              </a:rPr>
              <a:t>در</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را</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معبد</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④ </a:t>
            </a:r>
            <a:r xmlns:a="http://schemas.openxmlformats.org/drawingml/2006/main">
              <a:rPr altLang="ko-KR" lang="fa" sz="2800">
                <a:solidFill>
                  <a:schemeClr val="tx1">
                    <a:lumMod val="65000"/>
                    <a:lumOff val="35000"/>
                  </a:schemeClr>
                </a:solidFill>
              </a:rPr>
              <a:t>در خانه</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rgbClr val="ff0000"/>
                </a:solidFill>
              </a:rPr>
              <a:t>③ </a:t>
            </a:r>
            <a:r xmlns:a="http://schemas.openxmlformats.org/drawingml/2006/main">
              <a:rPr altLang="ko-KR" lang="fa" sz="2800">
                <a:solidFill>
                  <a:srgbClr val="ff0000"/>
                </a:solidFill>
              </a:rPr>
              <a:t>در معبد</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کلمه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"چرا دنبال من می گشتی؟" او درخواست کرد. "آیا نمی دانستی که من باید در خانه پدرم باشم؟"</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a" sz="2800">
                <a:solidFill>
                  <a:schemeClr val="tx1">
                    <a:lumMod val="65000"/>
                    <a:lumOff val="35000"/>
                  </a:schemeClr>
                </a:solidFill>
              </a:rPr>
              <a:t>لوک</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fa" altLang="ko-KR" b="1">
                <a:solidFill>
                  <a:schemeClr val="tx1">
                    <a:lumMod val="50000"/>
                    <a:lumOff val="50000"/>
                  </a:schemeClr>
                </a:solidFill>
              </a:rPr>
              <a:t>شماره 50 کلام 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fa" altLang="ko-KR" sz="4400"/>
              <a:t>غسل تعمید عیسی</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کلمه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"صدای کسی که در بیابان ندا می دهد: "راه را برای خداوند آماده کنید، راه های مستقیم برای او بسازید."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fa" sz="3600">
                <a:solidFill>
                  <a:schemeClr val="tx1">
                    <a:lumMod val="65000"/>
                    <a:lumOff val="35000"/>
                  </a:schemeClr>
                </a:solidFill>
              </a:rPr>
              <a:t>4. پس یوحنا آمد و در منطقه بیابان تعمید داد و برای آمرزش گناهان تعمید توبه را موعظه کرد.</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a" sz="2800">
                <a:solidFill>
                  <a:schemeClr val="tx1">
                    <a:lumMod val="65000"/>
                    <a:lumOff val="35000"/>
                  </a:schemeClr>
                </a:solidFill>
              </a:rPr>
              <a:t>علامت</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1:</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هنگامی که عیسی سی ساله بود، مرد غریبی در بیابان ظاهر شد که لباس شتر بر تن داشت و ملخ و عسل وحشی می خورد.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نام او یحیی باپتیست بود. او مردم را به توبه و تعمید فراخواند زیرا نجات دهنده خواهد آمد.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fa" altLang="ko-KR" sz="2800" dirty="0">
                <a:solidFill>
                  <a:schemeClr val="tx1">
                    <a:lumMod val="65000"/>
                    <a:lumOff val="35000"/>
                  </a:schemeClr>
                </a:solidFill>
              </a:rPr>
              <a:t>اما، او پیام خدا را اطاعت کرد. «من بنده خداوند هستم. باشد که همان طور که گفتی برای من باشد.»</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"من اینجا هستم تا کسی را آماده کنم که بعد از من بیاید!"</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fa" altLang="ko-KR" sz="2800">
                <a:solidFill>
                  <a:schemeClr val="tx1">
                    <a:lumMod val="65000"/>
                    <a:lumOff val="35000"/>
                  </a:schemeClr>
                </a:solidFill>
              </a:rPr>
              <a:t>یحیی تعمید دهنده راه عیسی را آماده می کرد.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عیسی نیز آمد تا توسط یحیی تعمید دهنده تعمید یابد.</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fa" altLang="ko-KR" sz="2800">
                <a:solidFill>
                  <a:schemeClr val="tx1">
                    <a:lumMod val="65000"/>
                    <a:lumOff val="35000"/>
                  </a:schemeClr>
                </a:solidFill>
              </a:rPr>
              <a:t>«نگاه کن! بره خدا که گناه جهان را می برد!» یحیی تعمید دهنده عیسی را با صدای بلند معرفی کرد.</a:t>
            </a:r>
            <a:r xmlns:a="http://schemas.openxmlformats.org/drawingml/2006/main">
              <a:rPr lang="f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هنگامی که عیسی توسط یوحنا تعمید یافت، صدایی از آسمان آمد که روح القدس مانند کبوتری بر او نازل شد: «تو پسر من هستی که او را دوست دارم. من از تو راضی هستم.»</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درس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fa" sz="3200">
                <a:solidFill>
                  <a:schemeClr val="tx1">
                    <a:lumMod val="65000"/>
                    <a:lumOff val="35000"/>
                  </a:schemeClr>
                </a:solidFill>
              </a:rPr>
              <a:t>یحیی تعمید دهنده خود را تعالی نداد.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او زندگی خود را وقف معرفی کامل عیسی کرد.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من برای کی زندگی می کنم؟</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مانند یحیی تعمید دهنده، ما باید زندگی ای داشته باشیم که عیسی را تعالی بخشد و معرفی کند نه اینکه به من فخر بفروشیم.</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fa" sz="3200"/>
              <a:t>عیسی کیست؟</a:t>
            </a:r>
            <a:r xmlns:a="http://schemas.openxmlformats.org/drawingml/2006/main">
              <a:rPr altLang="en-US" lang="f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rgbClr val="0070c0"/>
                </a:solidFill>
              </a:rPr>
              <a:t>عیسی..</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عیسی تنها پسر خداست.</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آزمون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هنگام غسل تعمید عیسی چه چیزی از بهشت نازل شد؟</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① </a:t>
            </a:r>
            <a:r xmlns:a="http://schemas.openxmlformats.org/drawingml/2006/main">
              <a:rPr altLang="ko-KR" lang="fa" sz="2800">
                <a:solidFill>
                  <a:schemeClr val="tx1">
                    <a:lumMod val="65000"/>
                    <a:lumOff val="35000"/>
                  </a:schemeClr>
                </a:solidFill>
              </a:rPr>
              <a:t>کلاغ</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② </a:t>
            </a:r>
            <a:r xmlns:a="http://schemas.openxmlformats.org/drawingml/2006/main">
              <a:rPr altLang="ko-KR" lang="fa" sz="2800">
                <a:solidFill>
                  <a:schemeClr val="tx1">
                    <a:lumMod val="65000"/>
                    <a:lumOff val="35000"/>
                  </a:schemeClr>
                </a:solidFill>
              </a:rPr>
              <a:t>روح القدس</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③ </a:t>
            </a:r>
            <a:r xmlns:a="http://schemas.openxmlformats.org/drawingml/2006/main">
              <a:rPr altLang="ko-KR" lang="fa" sz="2800">
                <a:solidFill>
                  <a:schemeClr val="tx1">
                    <a:lumMod val="65000"/>
                    <a:lumOff val="35000"/>
                  </a:schemeClr>
                </a:solidFill>
              </a:rPr>
              <a:t>شترمرغ</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④ </a:t>
            </a:r>
            <a:r xmlns:a="http://schemas.openxmlformats.org/drawingml/2006/main">
              <a:rPr altLang="ko-KR" lang="fa" sz="2800">
                <a:solidFill>
                  <a:schemeClr val="tx1">
                    <a:lumMod val="65000"/>
                    <a:lumOff val="35000"/>
                  </a:schemeClr>
                </a:solidFill>
              </a:rPr>
              <a:t>گنجشک</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rgbClr val="ff0000"/>
                </a:solidFill>
              </a:rPr>
              <a:t>② </a:t>
            </a:r>
            <a:r xmlns:a="http://schemas.openxmlformats.org/drawingml/2006/main">
              <a:rPr altLang="ko-KR" lang="fa" sz="2800">
                <a:solidFill>
                  <a:srgbClr val="ff0000"/>
                </a:solidFill>
              </a:rPr>
              <a:t>روح القدس</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کلمه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"صدای کسی که در بیابان ندا می دهد: "راه را برای خداوند آماده کنید، راه های مستقیم برای او بسازید."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fa" sz="3600">
                <a:solidFill>
                  <a:schemeClr val="tx1">
                    <a:lumMod val="65000"/>
                    <a:lumOff val="35000"/>
                  </a:schemeClr>
                </a:solidFill>
              </a:rPr>
              <a:t>4. پس یوحنا آمد و در منطقه بیابان تعمید داد و برای آمرزش گناهان تعمید توبه را موعظه کرد.</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a" sz="2800">
                <a:solidFill>
                  <a:schemeClr val="tx1">
                    <a:lumMod val="65000"/>
                    <a:lumOff val="35000"/>
                  </a:schemeClr>
                </a:solidFill>
              </a:rPr>
              <a:t>علامت</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1:</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fa" altLang="ko-KR" b="1">
                <a:solidFill>
                  <a:schemeClr val="tx1">
                    <a:lumMod val="50000"/>
                    <a:lumOff val="50000"/>
                  </a:schemeClr>
                </a:solidFill>
              </a:rPr>
              <a:t>شماره 51 کلام 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fa" altLang="ko-KR" sz="4400"/>
              <a:t>عیسی توسط شیطان وسوسه شد</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کلمه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عیسی به او گفت: «ای شیطان، از من دور شو، زیرا مکتوب است: «خداوند، خدای خود را بپرست و فقط او را عبادت کن.»</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a" sz="2800">
                <a:solidFill>
                  <a:schemeClr val="tx1">
                    <a:lumMod val="65000"/>
                    <a:lumOff val="35000"/>
                  </a:schemeClr>
                </a:solidFill>
              </a:rPr>
              <a:t>متیو</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پس از اینکه عیسی چهل روز روزه گرفت و دعا کرد، شیطان ظاهر شد و عیسی را وسوسه کرد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fa" altLang="ko-KR" sz="2500" dirty="0">
                <a:solidFill>
                  <a:schemeClr val="tx1">
                    <a:lumMod val="65000"/>
                    <a:lumOff val="35000"/>
                  </a:schemeClr>
                </a:solidFill>
              </a:rPr>
              <a:t>پس با اینکه باکره بود باردار شد. نام این کودک عیسی است. او پسر خداست که همه مردم را از گناهانشان در آینده نجات خواهد داد.</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"گرسنه ای؟ با این سنگ کیک برنجی درست کن و بخور!» شیطان اولین آزمایش را انجام داد. اما عیسی آزمایش را با کلام خدا شکست داد.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«پس از اینجا بپر! اگر پسر خدا هستی، نخواهی مرد.» شیطان بار دوم عیسی را در بالای معبد آزمایش کرد.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در این هنگام، عیسی را به کوهی بسیار بلند برد و تمام پادشاهی جهان را به عیسی نشان داد و گفت: «اگر به من تعظیم کنی، همه اینها را به تو خواهم داد.» اما عیسی آزمایش سوم را با کلام خدا رد کرد.</a:t>
            </a:r>
            <a:r xmlns:a="http://schemas.openxmlformats.org/drawingml/2006/main">
              <a:rPr lang="f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سرانجام، عیسی تمام وسوسه های شیطان را شکست داد. خدا از عیسی که بر همه وسوسه ها غلبه کرده بود راضی بود.</a:t>
            </a:r>
            <a:r xmlns:a="http://schemas.openxmlformats.org/drawingml/2006/main">
              <a:rPr lang="f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درس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fa" sz="3200">
                <a:solidFill>
                  <a:schemeClr val="tx1">
                    <a:lumMod val="65000"/>
                    <a:lumOff val="35000"/>
                  </a:schemeClr>
                </a:solidFill>
              </a:rPr>
              <a:t>عیسی پسر خدا بود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اما او نیز مانند ما مورد وسوسه شیطان قرار گرفت.</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اما با کلام خدا، عیسی بر وسوسه شیطان غلبه کرد.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شیطان هنوز ما را وسوسه می کند.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با این حال، مانند عیسی، ما می توانیم با کلام خدا بر وسوسه شیطان غلبه کنیم</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fa" sz="3200">
                <a:solidFill>
                  <a:srgbClr val="ff0000"/>
                </a:solidFill>
              </a:rPr>
              <a:t>عیسی کیست؟</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rgbClr val="0070c0"/>
                </a:solidFill>
              </a:rPr>
              <a:t>عیسی..</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عیسی یاور ما برای غلبه بر وسوسه هایی است که با آن روبرو هستیم. و او کسی است که تمام چالش هایی را که ما با آنها روبرو می شویم درک می کند و به ما کمک می کند تا بر آنها غلبه کنیم.</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آزمون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شیطان چند آزمایش به عیسی داد؟</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① </a:t>
            </a:r>
            <a:r xmlns:a="http://schemas.openxmlformats.org/drawingml/2006/main">
              <a:rPr altLang="ko-KR" lang="fa" sz="2800">
                <a:solidFill>
                  <a:schemeClr val="tx1">
                    <a:lumMod val="65000"/>
                    <a:lumOff val="35000"/>
                  </a:schemeClr>
                </a:solidFill>
              </a:rPr>
              <a:t>یک</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② </a:t>
            </a:r>
            <a:r xmlns:a="http://schemas.openxmlformats.org/drawingml/2006/main">
              <a:rPr altLang="ko-KR" lang="fa" sz="2800">
                <a:solidFill>
                  <a:schemeClr val="tx1">
                    <a:lumMod val="65000"/>
                    <a:lumOff val="35000"/>
                  </a:schemeClr>
                </a:solidFill>
              </a:rPr>
              <a:t>دو</a:t>
            </a:r>
            <a:r xmlns:a="http://schemas.openxmlformats.org/drawingml/2006/main">
              <a:rPr altLang="en-US" lang="fa"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③ </a:t>
            </a:r>
            <a:r xmlns:a="http://schemas.openxmlformats.org/drawingml/2006/main">
              <a:rPr altLang="ko-KR" lang="fa" sz="2800">
                <a:solidFill>
                  <a:schemeClr val="tx1">
                    <a:lumMod val="65000"/>
                    <a:lumOff val="35000"/>
                  </a:schemeClr>
                </a:solidFill>
              </a:rPr>
              <a:t>سه</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④ </a:t>
            </a:r>
            <a:r xmlns:a="http://schemas.openxmlformats.org/drawingml/2006/main">
              <a:rPr altLang="ko-KR" lang="fa" sz="2800">
                <a:solidFill>
                  <a:schemeClr val="tx1">
                    <a:lumMod val="65000"/>
                    <a:lumOff val="35000"/>
                  </a:schemeClr>
                </a:solidFill>
              </a:rPr>
              <a:t>چهار</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rgbClr val="ff0000"/>
                </a:solidFill>
              </a:rPr>
              <a:t>③ </a:t>
            </a:r>
            <a:r xmlns:a="http://schemas.openxmlformats.org/drawingml/2006/main">
              <a:rPr altLang="ko-KR" lang="fa" sz="2800">
                <a:solidFill>
                  <a:srgbClr val="ff0000"/>
                </a:solidFill>
              </a:rPr>
              <a:t>سه</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کلمه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عیسی به او گفت: «ای شیطان، از من دور شو، زیرا مکتوب است: «خداوند، خدای خود را بپرست و فقط او را عبادت کن.»</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a" sz="2800">
                <a:solidFill>
                  <a:schemeClr val="tx1">
                    <a:lumMod val="65000"/>
                    <a:lumOff val="35000"/>
                  </a:schemeClr>
                </a:solidFill>
              </a:rPr>
              <a:t>متیو</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fa" altLang="ko-KR" b="1">
                <a:solidFill>
                  <a:schemeClr val="tx1">
                    <a:lumMod val="50000"/>
                    <a:lumOff val="50000"/>
                  </a:schemeClr>
                </a:solidFill>
              </a:rPr>
              <a:t>شماره 52 کلام 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fa" altLang="ko-KR" sz="4400"/>
              <a:t>اب</a:t>
            </a:r>
            <a:r xmlns:a="http://schemas.openxmlformats.org/drawingml/2006/main">
              <a:rPr lang="fa" altLang="en-US" sz="4400"/>
              <a:t> </a:t>
            </a:r>
            <a:r xmlns:a="http://schemas.openxmlformats.org/drawingml/2006/main">
              <a:rPr lang="fa" altLang="ko-KR" sz="4400"/>
              <a:t>به شراب تبدیل شد</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کلمه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عیسی این اولین نشانه معجزه آسا را در قنای جلیل انجام داد. بدین ترتیب او جلال خود را آشکار ساخت و شاگردانش به او ایمان آوردند.</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a" sz="2800">
                <a:solidFill>
                  <a:schemeClr val="tx1">
                    <a:lumMod val="65000"/>
                    <a:lumOff val="35000"/>
                  </a:schemeClr>
                </a:solidFill>
              </a:rPr>
              <a:t>جان</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درس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fa" sz="3200">
                <a:solidFill>
                  <a:schemeClr val="tx1">
                    <a:lumMod val="65000"/>
                    <a:lumOff val="35000"/>
                  </a:schemeClr>
                </a:solidFill>
              </a:rPr>
              <a:t>مریم با وجود اینکه ازدواج نکرده بود از داشتن پسر می ترسید.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با این حال، او کلام خدا را با ایمان پذیرفت و اطاعت کرد.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زمانی که کلام خدا را باور می کنیم و از آن اطاعت می کنیم، ممکن است ترسیده باشیم. اما مانند اعتراف مریم، ما باید اعتراف کنیم که «آنطور که گفتی برای من باشد».</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عروسی در قنا در جلیل برگزار شد. عیسی و شاگردانش نیز به عروسی دعوت شده بودند.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اما یک مشکل وجود داشت. شراب تمام شده بود. بدون شراب، شما نمی توانید جشن بگیرید.</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عیسی از خادمان خانه خواست تا در کوزه آب بریزند. خادمان هر چه خواستند انجام دادند.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پس از آن، آب داخل شیشه گرفته شد تا مزه دار شود. آب داخل کوزه به شراب بسیار خوشمزه تبدیل شد.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مهمانان شراب را چشیدند و شگفت زده شدند. برای آنها شراب خوشمزه تری نسبت به دفعه اول سرو شد و به لطف معجزه عیسی، جشن می تواند هیجان انگیزتر باشد.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درس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fa" sz="3200">
                <a:solidFill>
                  <a:schemeClr val="tx1">
                    <a:lumMod val="65000"/>
                    <a:lumOff val="35000"/>
                  </a:schemeClr>
                </a:solidFill>
              </a:rPr>
              <a:t>در زمان عیسی، شراب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در جشن کاملاً ضروری بود.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عیسی آب را به شراب تبدیل کرد و آنچه برای عید لازم بود فراهم کرد.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برای ما، عیسی یک امر ضروری است</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مثل شراب در ضیافت</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ما باید فیض عیسی را به یاد بیاوریم که خود را به ما داد.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a:t>
            </a:r>
            <a:r xmlns:a="http://schemas.openxmlformats.org/drawingml/2006/main">
              <a:rPr altLang="en-US" lang="fa"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fa" sz="3200"/>
              <a:t>سازمان بهداشت جهانی</a:t>
            </a:r>
            <a:r xmlns:a="http://schemas.openxmlformats.org/drawingml/2006/main">
              <a:rPr altLang="en-US" lang="fa" sz="3200"/>
              <a:t> </a:t>
            </a:r>
            <a:r xmlns:a="http://schemas.openxmlformats.org/drawingml/2006/main">
              <a:rPr altLang="ko-KR" lang="fa" sz="3200"/>
              <a:t>است</a:t>
            </a:r>
            <a:r xmlns:a="http://schemas.openxmlformats.org/drawingml/2006/main">
              <a:rPr altLang="en-US" lang="fa" sz="3200"/>
              <a:t> </a:t>
            </a:r>
            <a:r xmlns:a="http://schemas.openxmlformats.org/drawingml/2006/main">
              <a:rPr altLang="ko-KR" lang="fa" sz="3200"/>
              <a:t>عیسی؟</a:t>
            </a:r>
            <a:r xmlns:a="http://schemas.openxmlformats.org/drawingml/2006/main">
              <a:rPr altLang="en-US" lang="f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rgbClr val="0070c0"/>
                </a:solidFill>
              </a:rPr>
              <a:t>عیسی هست..</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عیسی شادی ماست، مانند شراب یک جشن.</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آزمون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عیسی آب را به چه چیزی تبدیل کرد؟</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① </a:t>
            </a:r>
            <a:r xmlns:a="http://schemas.openxmlformats.org/drawingml/2006/main">
              <a:rPr altLang="ko-KR" lang="fa" sz="2800">
                <a:solidFill>
                  <a:schemeClr val="tx1">
                    <a:lumMod val="65000"/>
                    <a:lumOff val="35000"/>
                  </a:schemeClr>
                </a:solidFill>
              </a:rPr>
              <a:t>شیر</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② </a:t>
            </a:r>
            <a:r xmlns:a="http://schemas.openxmlformats.org/drawingml/2006/main">
              <a:rPr altLang="ko-KR" lang="fa" sz="2800">
                <a:solidFill>
                  <a:schemeClr val="tx1">
                    <a:lumMod val="65000"/>
                    <a:lumOff val="35000"/>
                  </a:schemeClr>
                </a:solidFill>
              </a:rPr>
              <a:t>آب پرتقال</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③ </a:t>
            </a:r>
            <a:r xmlns:a="http://schemas.openxmlformats.org/drawingml/2006/main">
              <a:rPr altLang="ko-KR" lang="fa" sz="2800">
                <a:solidFill>
                  <a:schemeClr val="tx1">
                    <a:lumMod val="65000"/>
                    <a:lumOff val="35000"/>
                  </a:schemeClr>
                </a:solidFill>
              </a:rPr>
              <a:t>نان</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④ </a:t>
            </a:r>
            <a:r xmlns:a="http://schemas.openxmlformats.org/drawingml/2006/main">
              <a:rPr altLang="ko-KR" lang="fa" sz="2800">
                <a:solidFill>
                  <a:schemeClr val="tx1">
                    <a:lumMod val="65000"/>
                    <a:lumOff val="35000"/>
                  </a:schemeClr>
                </a:solidFill>
              </a:rPr>
              <a:t>شراب</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rgbClr val="ff0000"/>
                </a:solidFill>
              </a:rPr>
              <a:t>④ </a:t>
            </a:r>
            <a:r xmlns:a="http://schemas.openxmlformats.org/drawingml/2006/main">
              <a:rPr altLang="ko-KR" lang="fa" sz="2800">
                <a:solidFill>
                  <a:srgbClr val="ff0000"/>
                </a:solidFill>
              </a:rPr>
              <a:t>شراب</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کلمه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عیسی این اولین نشانه معجزه آسا را در قنای جلیل انجام داد. بدین ترتیب او جلال خود را آشکار ساخت و شاگردانش به او ایمان آوردند.</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a" sz="2800">
                <a:solidFill>
                  <a:schemeClr val="tx1">
                    <a:lumMod val="65000"/>
                    <a:lumOff val="35000"/>
                  </a:schemeClr>
                </a:solidFill>
              </a:rPr>
              <a:t>جان</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a" altLang="ko-KR" b="1">
                <a:solidFill>
                  <a:schemeClr val="tx1">
                    <a:lumMod val="50000"/>
                    <a:lumOff val="50000"/>
                  </a:schemeClr>
                </a:solidFill>
              </a:rPr>
              <a:t>شماره 53 کلام خدا</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fa" altLang="ko-KR" sz="4400"/>
              <a:t>نیقودیموس شبانه نزد عیسی آمد.</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fa" sz="3200">
                <a:solidFill>
                  <a:srgbClr val="FF0000"/>
                </a:solidFill>
              </a:rPr>
              <a:t>عیسی کیست؟</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fa" sz="3600">
                <a:solidFill>
                  <a:srgbClr val="0070C0"/>
                </a:solidFill>
              </a:rPr>
              <a:t>عیسی هست..</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fa" sz="3600">
                <a:solidFill>
                  <a:schemeClr val="tx1">
                    <a:lumMod val="65000"/>
                    <a:lumOff val="35000"/>
                  </a:schemeClr>
                </a:solidFill>
              </a:rPr>
              <a:t>عیسی به عنوان نجات دهنده ما به زمین آمد.</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کلمه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عیسی پاسخ داد: «راست به شما می‌گویم، هیچ‌کس نمی‌تواند وارد ملکوت خدا شود، مگر اینکه از آب و روح متولد شود.</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a" sz="2800">
                <a:solidFill>
                  <a:schemeClr val="tx1">
                    <a:lumMod val="65000"/>
                    <a:lumOff val="35000"/>
                  </a:schemeClr>
                </a:solidFill>
              </a:rPr>
              <a:t>جان</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fa" sz="2800">
                <a:solidFill>
                  <a:schemeClr val="tx1">
                    <a:lumMod val="65000"/>
                    <a:lumOff val="35000"/>
                  </a:schemeClr>
                </a:solidFill>
              </a:rPr>
              <a:t>مردی بود به نام نیقودیموس که معلم اسرائیل بود.</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او</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آمد</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به</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عیسی</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به</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پرسیدن</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در</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شب</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چگونه می توانم به ملکوت خدا وارد شوم؟</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fa" altLang="ko-KR" sz="2800">
                <a:solidFill>
                  <a:schemeClr val="tx1">
                    <a:lumMod val="65000"/>
                    <a:lumOff val="35000"/>
                  </a:schemeClr>
                </a:solidFill>
              </a:rPr>
              <a:t>"اگر از نو متولد نشوید، نمی توانید به ملکوت خدا وارد شوید." عیسی پاسخ داد.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او نفهمید که باید دوباره متولد شود. "آیا دوباره به شکم مادرم بروم و دوباره بیرون بیایم؟"</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fa" altLang="ko-KR" sz="2600">
                <a:solidFill>
                  <a:schemeClr val="tx1">
                    <a:lumMod val="65000"/>
                    <a:lumOff val="35000"/>
                  </a:schemeClr>
                </a:solidFill>
              </a:rPr>
              <a:t>«روح، نه بدن، باید دوباره متولد شود. "انسان می تواند با آب و روح القدس دوباره متولد شود." عیسی پاسخ داد</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fa" altLang="ko-KR" sz="2800">
                <a:solidFill>
                  <a:schemeClr val="tx1">
                    <a:lumMod val="65000"/>
                    <a:lumOff val="35000"/>
                  </a:schemeClr>
                </a:solidFill>
              </a:rPr>
              <a:t>"شما باید به من ایمان بیاورید و نجات پیدا کنید." عیسی راز تولد دوباره را به نیکودیموس گفت.</a:t>
            </a:r>
            <a:r xmlns:a="http://schemas.openxmlformats.org/drawingml/2006/main">
              <a:rPr lang="fa"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امروز</a:t>
            </a:r>
            <a:r xmlns:a="http://schemas.openxmlformats.org/drawingml/2006/main">
              <a:rPr altLang="en-US" lang="fa" sz="4000">
                <a:solidFill>
                  <a:srgbClr val="ff0000"/>
                </a:solidFill>
              </a:rPr>
              <a:t> </a:t>
            </a:r>
            <a:r xmlns:a="http://schemas.openxmlformats.org/drawingml/2006/main">
              <a:rPr altLang="ko-KR" lang="fa" sz="4000">
                <a:solidFill>
                  <a:srgbClr val="ff0000"/>
                </a:solidFill>
              </a:rPr>
              <a:t>درس</a:t>
            </a:r>
            <a:r xmlns:a="http://schemas.openxmlformats.org/drawingml/2006/main">
              <a:rPr altLang="en-US" lang="fa"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fa" sz="3200">
                <a:solidFill>
                  <a:schemeClr val="tx1">
                    <a:lumMod val="65000"/>
                    <a:lumOff val="35000"/>
                  </a:schemeClr>
                </a:solidFill>
              </a:rPr>
              <a:t>اگر به عیسی ایمان دارید،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روح شما دوباره متولد خواهد شد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کسانی که به عیسی ایمان دارند دوباره متولد می شوند و شما خواهید شد</a:t>
            </a:r>
            <a:r xmlns:a="http://schemas.openxmlformats.org/drawingml/2006/main">
              <a:rPr altLang="en-US" lang="fa" sz="3200">
                <a:solidFill>
                  <a:schemeClr val="tx1">
                    <a:lumMod val="65000"/>
                    <a:lumOff val="35000"/>
                  </a:schemeClr>
                </a:solidFill>
              </a:rPr>
              <a:t> </a:t>
            </a:r>
            <a:r xmlns:a="http://schemas.openxmlformats.org/drawingml/2006/main">
              <a:rPr altLang="ko-KR" lang="fa" sz="3200">
                <a:solidFill>
                  <a:schemeClr val="tx1">
                    <a:lumMod val="65000"/>
                    <a:lumOff val="35000"/>
                  </a:schemeClr>
                </a:solidFill>
              </a:rPr>
              <a:t>متنفر بودن از گناه و دوست داشتن خدا</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آیا شما دوباره متولد شده اید؟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a" sz="3200">
                <a:solidFill>
                  <a:schemeClr val="tx1">
                    <a:lumMod val="65000"/>
                    <a:lumOff val="35000"/>
                  </a:schemeClr>
                </a:solidFill>
              </a:rPr>
              <a:t>ما به عیسی ایمان داریم و دوباره متولد می شویم. بنابراین، باید به یاد داشته باشیم که ما افراد متفاوتی از جهان هستیم.</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fa" sz="3200"/>
              <a:t>عیسی کیست؟</a:t>
            </a:r>
            <a:r xmlns:a="http://schemas.openxmlformats.org/drawingml/2006/main">
              <a:rPr altLang="en-US" lang="f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rgbClr val="0070c0"/>
                </a:solidFill>
              </a:rPr>
              <a:t>عیسی هست..</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عیسی</a:t>
            </a:r>
            <a:r xmlns:a="http://schemas.openxmlformats.org/drawingml/2006/main">
              <a:rPr altLang="en-US" lang="fa" sz="3600">
                <a:solidFill>
                  <a:schemeClr val="tx1">
                    <a:lumMod val="65000"/>
                    <a:lumOff val="35000"/>
                  </a:schemeClr>
                </a:solidFill>
              </a:rPr>
              <a:t> </a:t>
            </a:r>
            <a:r xmlns:a="http://schemas.openxmlformats.org/drawingml/2006/main">
              <a:rPr altLang="ko-KR" lang="fa" sz="3600">
                <a:solidFill>
                  <a:schemeClr val="tx1">
                    <a:lumMod val="65000"/>
                    <a:lumOff val="35000"/>
                  </a:schemeClr>
                </a:solidFill>
              </a:rPr>
              <a:t>کسی است که کسانی را که به او ایمان می آورند صالح می کند و از نو متولد می شوند.</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مسابقه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چه چیزی باعث می شود دوباره متولد شویم؟</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① </a:t>
            </a:r>
            <a:r xmlns:a="http://schemas.openxmlformats.org/drawingml/2006/main">
              <a:rPr altLang="ko-KR" lang="fa" sz="2800">
                <a:solidFill>
                  <a:schemeClr val="tx1">
                    <a:lumMod val="65000"/>
                    <a:lumOff val="35000"/>
                  </a:schemeClr>
                </a:solidFill>
              </a:rPr>
              <a:t>با آب و روح</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② </a:t>
            </a:r>
            <a:r xmlns:a="http://schemas.openxmlformats.org/drawingml/2006/main">
              <a:rPr altLang="ko-KR" lang="fa" sz="2800">
                <a:solidFill>
                  <a:schemeClr val="tx1">
                    <a:lumMod val="65000"/>
                    <a:lumOff val="35000"/>
                  </a:schemeClr>
                </a:solidFill>
              </a:rPr>
              <a:t>با روغن و آتش</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③ </a:t>
            </a:r>
            <a:r xmlns:a="http://schemas.openxmlformats.org/drawingml/2006/main">
              <a:rPr altLang="ko-KR" lang="fa" sz="2800">
                <a:solidFill>
                  <a:schemeClr val="tx1">
                    <a:lumMod val="65000"/>
                    <a:lumOff val="35000"/>
                  </a:schemeClr>
                </a:solidFill>
              </a:rPr>
              <a:t>با اشک و آهنگ</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chemeClr val="tx1">
                    <a:lumMod val="65000"/>
                    <a:lumOff val="35000"/>
                  </a:schemeClr>
                </a:solidFill>
              </a:rPr>
              <a:t>④ </a:t>
            </a:r>
            <a:r xmlns:a="http://schemas.openxmlformats.org/drawingml/2006/main">
              <a:rPr altLang="ko-KR" lang="fa" sz="2800">
                <a:solidFill>
                  <a:schemeClr val="tx1">
                    <a:lumMod val="65000"/>
                    <a:lumOff val="35000"/>
                  </a:schemeClr>
                </a:solidFill>
              </a:rPr>
              <a:t>با دعا و عبادت</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fa" sz="2800">
                <a:solidFill>
                  <a:srgbClr val="ff0000"/>
                </a:solidFill>
              </a:rPr>
              <a:t>① </a:t>
            </a:r>
            <a:r xmlns:a="http://schemas.openxmlformats.org/drawingml/2006/main">
              <a:rPr altLang="ko-KR" lang="fa" sz="2800">
                <a:solidFill>
                  <a:srgbClr val="ff0000"/>
                </a:solidFill>
              </a:rPr>
              <a:t>با آب و روح</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a" sz="4000">
                <a:solidFill>
                  <a:srgbClr val="ff0000"/>
                </a:solidFill>
              </a:rPr>
              <a:t>کلمه امروز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fa" sz="3600">
                <a:solidFill>
                  <a:schemeClr val="tx1">
                    <a:lumMod val="65000"/>
                    <a:lumOff val="35000"/>
                  </a:schemeClr>
                </a:solidFill>
              </a:rPr>
              <a:t>عیسی پاسخ داد: «راست به شما می‌گویم، هیچ‌کس نمی‌تواند وارد ملکوت خدا شود، مگر اینکه از آب و روح متولد شود.</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a" sz="2800">
                <a:solidFill>
                  <a:schemeClr val="tx1">
                    <a:lumMod val="65000"/>
                    <a:lumOff val="35000"/>
                  </a:schemeClr>
                </a:solidFill>
              </a:rPr>
              <a:t>جان</a:t>
            </a:r>
            <a:r xmlns:a="http://schemas.openxmlformats.org/drawingml/2006/main">
              <a:rPr altLang="en-US" lang="fa" sz="2800">
                <a:solidFill>
                  <a:schemeClr val="tx1">
                    <a:lumMod val="65000"/>
                    <a:lumOff val="35000"/>
                  </a:schemeClr>
                </a:solidFill>
              </a:rPr>
              <a:t> </a:t>
            </a:r>
            <a:r xmlns:a="http://schemas.openxmlformats.org/drawingml/2006/main">
              <a:rPr altLang="ko-KR" lang="fa"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